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drawings/drawing3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8.xml" ContentType="application/vnd.openxmlformats-officedocument.drawingml.chart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8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19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20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21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22.xml" ContentType="application/vnd.openxmlformats-officedocument.presentationml.notesSl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8" r:id="rId2"/>
    <p:sldId id="259" r:id="rId3"/>
    <p:sldId id="261" r:id="rId4"/>
    <p:sldId id="552" r:id="rId5"/>
    <p:sldId id="558" r:id="rId6"/>
    <p:sldId id="563" r:id="rId7"/>
    <p:sldId id="585" r:id="rId8"/>
    <p:sldId id="573" r:id="rId9"/>
    <p:sldId id="564" r:id="rId10"/>
    <p:sldId id="565" r:id="rId11"/>
    <p:sldId id="560" r:id="rId12"/>
    <p:sldId id="536" r:id="rId13"/>
    <p:sldId id="551" r:id="rId14"/>
    <p:sldId id="549" r:id="rId15"/>
    <p:sldId id="572" r:id="rId16"/>
    <p:sldId id="537" r:id="rId17"/>
    <p:sldId id="540" r:id="rId18"/>
    <p:sldId id="541" r:id="rId19"/>
    <p:sldId id="539" r:id="rId20"/>
    <p:sldId id="582" r:id="rId21"/>
    <p:sldId id="579" r:id="rId22"/>
    <p:sldId id="583" r:id="rId23"/>
    <p:sldId id="584" r:id="rId24"/>
    <p:sldId id="555" r:id="rId25"/>
    <p:sldId id="556" r:id="rId26"/>
    <p:sldId id="523" r:id="rId27"/>
    <p:sldId id="522" r:id="rId28"/>
    <p:sldId id="526" r:id="rId29"/>
    <p:sldId id="527" r:id="rId30"/>
    <p:sldId id="571" r:id="rId31"/>
    <p:sldId id="544" r:id="rId32"/>
    <p:sldId id="55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han Arnosti" initials="NA" lastIdx="8" clrIdx="0"/>
  <p:cmAuthor id="2" name="Luisa  Zottis" initials="LZ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CFDDED"/>
    <a:srgbClr val="FC9327"/>
    <a:srgbClr val="2E75B6"/>
    <a:srgbClr val="0070C0"/>
    <a:srgbClr val="ECF1F8"/>
    <a:srgbClr val="52A7F9"/>
    <a:srgbClr val="2290F7"/>
    <a:srgbClr val="ED7D31"/>
    <a:srgbClr val="454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4216" autoAdjust="0"/>
  </p:normalViewPr>
  <p:slideViewPr>
    <p:cSldViewPr snapToGrid="0" showGuides="1">
      <p:cViewPr varScale="1">
        <p:scale>
          <a:sx n="119" d="100"/>
          <a:sy n="119" d="100"/>
        </p:scale>
        <p:origin x="120" y="102"/>
      </p:cViewPr>
      <p:guideLst>
        <p:guide orient="horz" pos="2160"/>
        <p:guide pos="3864"/>
      </p:guideLst>
    </p:cSldViewPr>
  </p:slideViewPr>
  <p:outlineViewPr>
    <p:cViewPr>
      <p:scale>
        <a:sx n="33" d="100"/>
        <a:sy n="33" d="100"/>
      </p:scale>
      <p:origin x="0" y="-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okings Metropolitan Policy Program" userId="2922952_tp_box" providerId="OAuth2" clId="{044F1577-DBF3-0845-9292-12C365C942D1}"/>
    <pc:docChg chg="undo custSel addSld modSld">
      <pc:chgData name="Brookings Metropolitan Policy Program" userId="2922952_tp_box" providerId="OAuth2" clId="{044F1577-DBF3-0845-9292-12C365C942D1}" dt="2019-07-30T13:04:46.432" v="4" actId="680"/>
      <pc:docMkLst>
        <pc:docMk/>
      </pc:docMkLst>
      <pc:sldChg chg="modSp">
        <pc:chgData name="Brookings Metropolitan Policy Program" userId="2922952_tp_box" providerId="OAuth2" clId="{044F1577-DBF3-0845-9292-12C365C942D1}" dt="2019-07-29T21:52:15.176" v="2" actId="1076"/>
        <pc:sldMkLst>
          <pc:docMk/>
          <pc:sldMk cId="118717260" sldId="527"/>
        </pc:sldMkLst>
        <pc:picChg chg="mod">
          <ac:chgData name="Brookings Metropolitan Policy Program" userId="2922952_tp_box" providerId="OAuth2" clId="{044F1577-DBF3-0845-9292-12C365C942D1}" dt="2019-07-29T21:52:15.176" v="2" actId="1076"/>
          <ac:picMkLst>
            <pc:docMk/>
            <pc:sldMk cId="118717260" sldId="527"/>
            <ac:picMk id="7" creationId="{00000000-0000-0000-0000-000000000000}"/>
          </ac:picMkLst>
        </pc:picChg>
      </pc:sldChg>
      <pc:sldChg chg="modSp">
        <pc:chgData name="Brookings Metropolitan Policy Program" userId="2922952_tp_box" providerId="OAuth2" clId="{044F1577-DBF3-0845-9292-12C365C942D1}" dt="2019-07-29T21:50:48.750" v="0" actId="1076"/>
        <pc:sldMkLst>
          <pc:docMk/>
          <pc:sldMk cId="2216829420" sldId="539"/>
        </pc:sldMkLst>
        <pc:spChg chg="mod">
          <ac:chgData name="Brookings Metropolitan Policy Program" userId="2922952_tp_box" providerId="OAuth2" clId="{044F1577-DBF3-0845-9292-12C365C942D1}" dt="2019-07-29T21:50:48.750" v="0" actId="1076"/>
          <ac:spMkLst>
            <pc:docMk/>
            <pc:sldMk cId="2216829420" sldId="539"/>
            <ac:spMk id="22" creationId="{00000000-0000-0000-0000-000000000000}"/>
          </ac:spMkLst>
        </pc:spChg>
      </pc:sldChg>
      <pc:sldChg chg="modSp">
        <pc:chgData name="Brookings Metropolitan Policy Program" userId="2922952_tp_box" providerId="OAuth2" clId="{044F1577-DBF3-0845-9292-12C365C942D1}" dt="2019-07-30T13:04:15.339" v="3" actId="1076"/>
        <pc:sldMkLst>
          <pc:docMk/>
          <pc:sldMk cId="2427730308" sldId="544"/>
        </pc:sldMkLst>
        <pc:spChg chg="mod">
          <ac:chgData name="Brookings Metropolitan Policy Program" userId="2922952_tp_box" providerId="OAuth2" clId="{044F1577-DBF3-0845-9292-12C365C942D1}" dt="2019-07-30T13:04:15.339" v="3" actId="1076"/>
          <ac:spMkLst>
            <pc:docMk/>
            <pc:sldMk cId="2427730308" sldId="544"/>
            <ac:spMk id="44" creationId="{00000000-0000-0000-0000-000000000000}"/>
          </ac:spMkLst>
        </pc:spChg>
      </pc:sldChg>
      <pc:sldChg chg="new">
        <pc:chgData name="Brookings Metropolitan Policy Program" userId="2922952_tp_box" providerId="OAuth2" clId="{044F1577-DBF3-0845-9292-12C365C942D1}" dt="2019-07-30T13:04:46.432" v="4" actId="680"/>
        <pc:sldMkLst>
          <pc:docMk/>
          <pc:sldMk cId="3916189656" sldId="58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3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4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fpnas01\Archive_MET\Performance\Project%20files\Metro%20Monitor\2019v\Output\Peer%20Metro%20Comparison%20Chart%20Template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fpnas01\Archive_MET\Performance\Project%20files\Metro%20Monitor\2019v\Output\Peer%20Metro%20Comparison%20Chart%20Template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fpnas01\Archive_MET\Performance\Project%20files\Metro%20Monitor\2019v\Output\Peer%20Metro%20Comparison%20Chart%20Template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99200000000001E-2"/>
          <c:y val="6.9307999999999995E-2"/>
          <c:w val="0.96170100000000003"/>
          <c:h val="0.8188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layout>
                <c:manualLayout>
                  <c:x val="0.18238918725578926"/>
                  <c:y val="-0.126933555165930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34D-4891-8420-9FB058AF4997}"/>
                </c:ext>
                <c:ext xmlns:c15="http://schemas.microsoft.com/office/drawing/2012/chart" uri="{CE6537A1-D6FC-4f65-9D91-7224C49458BB}"/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8.2000000000000003E-2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AB-461C-9454-D804CC0141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Chicago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AB-461C-9454-D804CC0141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Atlanta</c:v>
                </c:pt>
              </c:strCache>
            </c:strRef>
          </c:tx>
          <c:spPr>
            <a:solidFill>
              <a:srgbClr val="67CDDB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numFmt formatCode="#,##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0" i="0" u="none" strike="noStrike">
                      <a:solidFill>
                        <a:srgbClr val="635E5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AB-461C-9454-D804CC01417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Denver </c:v>
                </c:pt>
              </c:strCache>
            </c:strRef>
          </c:tx>
          <c:spPr>
            <a:solidFill>
              <a:srgbClr val="2E75B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0.18099999999999999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AB-461C-9454-D804CC014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30"/>
        <c:axId val="338385128"/>
        <c:axId val="338383952"/>
      </c:barChart>
      <c:catAx>
        <c:axId val="338385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38383952"/>
        <c:crosses val="autoZero"/>
        <c:auto val="1"/>
        <c:lblAlgn val="ctr"/>
        <c:lblOffset val="100"/>
        <c:noMultiLvlLbl val="1"/>
      </c:catAx>
      <c:valAx>
        <c:axId val="3383839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38385128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Employment</a:t>
            </a:r>
            <a:r>
              <a:rPr lang="en-US" sz="2000" baseline="0" dirty="0"/>
              <a:t> growth across occupations, 1980-2015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Growth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Sheet1!$A$2:$A$102</c:f>
              <c:numCache>
                <c:formatCode>General</c:formatCode>
                <c:ptCount val="101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cat>
          <c:val>
            <c:numRef>
              <c:f>Sheet1!$B$2:$B$102</c:f>
              <c:numCache>
                <c:formatCode>General</c:formatCode>
                <c:ptCount val="101"/>
                <c:pt idx="1">
                  <c:v>0.249</c:v>
                </c:pt>
                <c:pt idx="2">
                  <c:v>0.23</c:v>
                </c:pt>
                <c:pt idx="3">
                  <c:v>0.20799999999999999</c:v>
                </c:pt>
                <c:pt idx="4">
                  <c:v>0.183</c:v>
                </c:pt>
                <c:pt idx="5">
                  <c:v>0.157</c:v>
                </c:pt>
                <c:pt idx="6">
                  <c:v>0.13300000000000001</c:v>
                </c:pt>
                <c:pt idx="7">
                  <c:v>0.112</c:v>
                </c:pt>
                <c:pt idx="8">
                  <c:v>9.1999999999999998E-2</c:v>
                </c:pt>
                <c:pt idx="9">
                  <c:v>7.0999999999999994E-2</c:v>
                </c:pt>
                <c:pt idx="10">
                  <c:v>5.2999999999999999E-2</c:v>
                </c:pt>
                <c:pt idx="11">
                  <c:v>3.4000000000000002E-2</c:v>
                </c:pt>
                <c:pt idx="12">
                  <c:v>2.1999999999999999E-2</c:v>
                </c:pt>
                <c:pt idx="13">
                  <c:v>5.0000000000000001E-3</c:v>
                </c:pt>
                <c:pt idx="14">
                  <c:v>-5.0000000000000001E-3</c:v>
                </c:pt>
                <c:pt idx="15">
                  <c:v>-0.02</c:v>
                </c:pt>
                <c:pt idx="16">
                  <c:v>-2.9000000000000001E-2</c:v>
                </c:pt>
                <c:pt idx="17">
                  <c:v>-0.04</c:v>
                </c:pt>
                <c:pt idx="18">
                  <c:v>-4.8000000000000001E-2</c:v>
                </c:pt>
                <c:pt idx="19">
                  <c:v>-5.7000000000000002E-2</c:v>
                </c:pt>
                <c:pt idx="20">
                  <c:v>-6.3E-2</c:v>
                </c:pt>
                <c:pt idx="21">
                  <c:v>-7.0999999999999994E-2</c:v>
                </c:pt>
                <c:pt idx="22">
                  <c:v>-7.5999999999999998E-2</c:v>
                </c:pt>
                <c:pt idx="23">
                  <c:v>-8.1000000000000003E-2</c:v>
                </c:pt>
                <c:pt idx="24">
                  <c:v>-8.6999999999999994E-2</c:v>
                </c:pt>
                <c:pt idx="25">
                  <c:v>-0.09</c:v>
                </c:pt>
                <c:pt idx="26">
                  <c:v>-9.1999999999999998E-2</c:v>
                </c:pt>
                <c:pt idx="27">
                  <c:v>-9.6000000000000002E-2</c:v>
                </c:pt>
                <c:pt idx="28">
                  <c:v>-9.7000000000000003E-2</c:v>
                </c:pt>
                <c:pt idx="29">
                  <c:v>-9.7000000000000003E-2</c:v>
                </c:pt>
                <c:pt idx="30">
                  <c:v>-9.7000000000000003E-2</c:v>
                </c:pt>
                <c:pt idx="31">
                  <c:v>-9.7000000000000003E-2</c:v>
                </c:pt>
                <c:pt idx="32">
                  <c:v>-9.9000000000000005E-2</c:v>
                </c:pt>
                <c:pt idx="33">
                  <c:v>-9.7000000000000003E-2</c:v>
                </c:pt>
                <c:pt idx="34">
                  <c:v>-9.7000000000000003E-2</c:v>
                </c:pt>
                <c:pt idx="35">
                  <c:v>-9.7000000000000003E-2</c:v>
                </c:pt>
                <c:pt idx="36">
                  <c:v>-9.6000000000000002E-2</c:v>
                </c:pt>
                <c:pt idx="37">
                  <c:v>-9.2999999999999999E-2</c:v>
                </c:pt>
                <c:pt idx="38">
                  <c:v>-9.0999999999999998E-2</c:v>
                </c:pt>
                <c:pt idx="39">
                  <c:v>-8.8999999999999996E-2</c:v>
                </c:pt>
                <c:pt idx="40">
                  <c:v>-8.5999999999999993E-2</c:v>
                </c:pt>
                <c:pt idx="41">
                  <c:v>-8.2000000000000003E-2</c:v>
                </c:pt>
                <c:pt idx="42">
                  <c:v>-7.9000000000000001E-2</c:v>
                </c:pt>
                <c:pt idx="43">
                  <c:v>-7.3999999999999996E-2</c:v>
                </c:pt>
                <c:pt idx="44">
                  <c:v>-7.0999999999999994E-2</c:v>
                </c:pt>
                <c:pt idx="45">
                  <c:v>-6.5000000000000002E-2</c:v>
                </c:pt>
                <c:pt idx="46">
                  <c:v>-6.2E-2</c:v>
                </c:pt>
                <c:pt idx="47">
                  <c:v>-5.5E-2</c:v>
                </c:pt>
                <c:pt idx="48">
                  <c:v>-0.05</c:v>
                </c:pt>
                <c:pt idx="49">
                  <c:v>-4.5999999999999999E-2</c:v>
                </c:pt>
                <c:pt idx="50">
                  <c:v>-0.04</c:v>
                </c:pt>
                <c:pt idx="51">
                  <c:v>-3.5000000000000003E-2</c:v>
                </c:pt>
                <c:pt idx="52">
                  <c:v>-3.1E-2</c:v>
                </c:pt>
                <c:pt idx="53">
                  <c:v>-2.5999999999999999E-2</c:v>
                </c:pt>
                <c:pt idx="54">
                  <c:v>-2.1999999999999999E-2</c:v>
                </c:pt>
                <c:pt idx="55">
                  <c:v>-1.7000000000000001E-2</c:v>
                </c:pt>
                <c:pt idx="56">
                  <c:v>-1.2E-2</c:v>
                </c:pt>
                <c:pt idx="57">
                  <c:v>-8.9999999999999993E-3</c:v>
                </c:pt>
                <c:pt idx="58">
                  <c:v>-4.0000000000000001E-3</c:v>
                </c:pt>
                <c:pt idx="59">
                  <c:v>-2E-3</c:v>
                </c:pt>
                <c:pt idx="60">
                  <c:v>2E-3</c:v>
                </c:pt>
                <c:pt idx="61">
                  <c:v>5.0000000000000001E-3</c:v>
                </c:pt>
                <c:pt idx="62">
                  <c:v>8.0000000000000002E-3</c:v>
                </c:pt>
                <c:pt idx="63">
                  <c:v>1.2E-2</c:v>
                </c:pt>
                <c:pt idx="64">
                  <c:v>1.2999999999999999E-2</c:v>
                </c:pt>
                <c:pt idx="65">
                  <c:v>1.7000000000000001E-2</c:v>
                </c:pt>
                <c:pt idx="66">
                  <c:v>1.9E-2</c:v>
                </c:pt>
                <c:pt idx="67">
                  <c:v>2.3E-2</c:v>
                </c:pt>
                <c:pt idx="68">
                  <c:v>2.5999999999999999E-2</c:v>
                </c:pt>
                <c:pt idx="69">
                  <c:v>0.03</c:v>
                </c:pt>
                <c:pt idx="70">
                  <c:v>3.4000000000000002E-2</c:v>
                </c:pt>
                <c:pt idx="71">
                  <c:v>3.7999999999999999E-2</c:v>
                </c:pt>
                <c:pt idx="72">
                  <c:v>0.04</c:v>
                </c:pt>
                <c:pt idx="73">
                  <c:v>4.3999999999999997E-2</c:v>
                </c:pt>
                <c:pt idx="74">
                  <c:v>4.7E-2</c:v>
                </c:pt>
                <c:pt idx="75">
                  <c:v>5.1999999999999998E-2</c:v>
                </c:pt>
                <c:pt idx="76">
                  <c:v>5.5E-2</c:v>
                </c:pt>
                <c:pt idx="77">
                  <c:v>5.8999999999999997E-2</c:v>
                </c:pt>
                <c:pt idx="78">
                  <c:v>6.2E-2</c:v>
                </c:pt>
                <c:pt idx="79">
                  <c:v>6.4000000000000001E-2</c:v>
                </c:pt>
                <c:pt idx="80">
                  <c:v>6.9000000000000006E-2</c:v>
                </c:pt>
                <c:pt idx="81">
                  <c:v>7.2999999999999995E-2</c:v>
                </c:pt>
                <c:pt idx="82">
                  <c:v>7.8E-2</c:v>
                </c:pt>
                <c:pt idx="83">
                  <c:v>8.3000000000000004E-2</c:v>
                </c:pt>
                <c:pt idx="84">
                  <c:v>8.8999999999999996E-2</c:v>
                </c:pt>
                <c:pt idx="85">
                  <c:v>9.5000000000000001E-2</c:v>
                </c:pt>
                <c:pt idx="86">
                  <c:v>0.10299999999999999</c:v>
                </c:pt>
                <c:pt idx="87">
                  <c:v>0.109</c:v>
                </c:pt>
                <c:pt idx="88">
                  <c:v>0.11700000000000001</c:v>
                </c:pt>
                <c:pt idx="89">
                  <c:v>0.127</c:v>
                </c:pt>
                <c:pt idx="90">
                  <c:v>0.13600000000000001</c:v>
                </c:pt>
                <c:pt idx="91">
                  <c:v>0.14699999999999999</c:v>
                </c:pt>
                <c:pt idx="92">
                  <c:v>0.156</c:v>
                </c:pt>
                <c:pt idx="93">
                  <c:v>0.16700000000000001</c:v>
                </c:pt>
                <c:pt idx="94">
                  <c:v>0.17899999999999999</c:v>
                </c:pt>
                <c:pt idx="95">
                  <c:v>0.192</c:v>
                </c:pt>
                <c:pt idx="96">
                  <c:v>0.20499999999999999</c:v>
                </c:pt>
                <c:pt idx="97">
                  <c:v>0.218</c:v>
                </c:pt>
                <c:pt idx="98">
                  <c:v>0.23599999999999999</c:v>
                </c:pt>
                <c:pt idx="99">
                  <c:v>0.252</c:v>
                </c:pt>
                <c:pt idx="100">
                  <c:v>0.26800000000000002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BA6-4484-94A7-1A2F9FEE1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8383168"/>
        <c:axId val="364299120"/>
      </c:lineChart>
      <c:catAx>
        <c:axId val="33838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299120"/>
        <c:crosses val="autoZero"/>
        <c:auto val="1"/>
        <c:lblAlgn val="ctr"/>
        <c:lblOffset val="0"/>
        <c:tickLblSkip val="10"/>
        <c:noMultiLvlLbl val="0"/>
      </c:catAx>
      <c:valAx>
        <c:axId val="36429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383168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6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07200000000002E-2"/>
          <c:y val="4.3204199999999998E-2"/>
          <c:w val="0.95129300000000006"/>
          <c:h val="0.924802000000000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Good jobs</c:v>
                </c:pt>
              </c:strCache>
            </c:strRef>
          </c:tx>
          <c:spPr>
            <a:solidFill>
              <a:srgbClr val="FF9301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D8CA9ED-25A4-4222-A0E1-4D39E3CA15C5}" type="VALUE">
                      <a:rPr lang="en-US" sz="20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8E2-4D82-A40F-2008BC04DAF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5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8.7999999999999995E-2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E2-4D82-A40F-2008BC04DAF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Promising jobs</c:v>
                </c:pt>
              </c:strCache>
            </c:strRef>
          </c:tx>
          <c:spPr>
            <a:solidFill>
              <a:srgbClr val="FFB486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EF19361-F4A0-4D42-8714-79C17DDB3DE5}" type="VALUE">
                      <a:rPr lang="en-US" sz="20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8E2-4D82-A40F-2008BC04DAF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5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7.8E-2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8E2-4D82-A40F-2008BC04DAF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High-skilled opportunity jobs</c:v>
                </c:pt>
              </c:strCache>
            </c:strRef>
          </c:tx>
          <c:spPr>
            <a:solidFill>
              <a:srgbClr val="65A4E5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2500" b="0" i="0" u="none" strike="noStrike" baseline="0">
                        <a:solidFill>
                          <a:schemeClr val="bg1"/>
                        </a:solidFill>
                        <a:effectLst>
                          <a:outerShdw blurRad="127000" dist="25433" dir="5400000" algn="tl">
                            <a:srgbClr val="000000">
                              <a:alpha val="60000"/>
                            </a:srgbClr>
                          </a:outerShdw>
                        </a:effectLst>
                        <a:latin typeface="Helvetica"/>
                      </a:defRPr>
                    </a:pPr>
                    <a:fld id="{D0155429-FA3C-4FB6-B604-5870DD07E507}" type="VALUE">
                      <a:rPr lang="en-US" sz="2000" baseline="0"/>
                      <a:pPr>
                        <a:defRPr sz="2500" b="0" i="0" u="none" strike="noStrike" baseline="0">
                          <a:solidFill>
                            <a:schemeClr val="bg1"/>
                          </a:solidFill>
                          <a:effectLst>
                            <a:outerShdw blurRad="127000" dist="25433" dir="5400000" algn="tl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Helvetica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#,##0%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8E2-4D82-A40F-2008BC04DAF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500" b="0" i="0" u="none" strike="noStrike" baseline="0">
                    <a:solidFill>
                      <a:srgbClr val="424242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0.246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8E2-4D82-A40F-2008BC04DAF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 jobs</c:v>
                </c:pt>
              </c:strCache>
            </c:strRef>
          </c:tx>
          <c:spPr>
            <a:solidFill>
              <a:srgbClr val="929292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6F183C2-E38D-4373-BB24-C64A1248D706}" type="VALUE">
                      <a:rPr lang="en-US" sz="20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8E2-4D82-A40F-2008BC04DAF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0.58599999999999997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8E2-4D82-A40F-2008BC04D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335109760"/>
        <c:axId val="335110152"/>
      </c:barChart>
      <c:catAx>
        <c:axId val="335109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"/>
              </a:defRPr>
            </a:pPr>
            <a:endParaRPr lang="en-US"/>
          </a:p>
        </c:txPr>
        <c:crossAx val="335110152"/>
        <c:crosses val="autoZero"/>
        <c:auto val="1"/>
        <c:lblAlgn val="ctr"/>
        <c:lblOffset val="100"/>
        <c:noMultiLvlLbl val="1"/>
      </c:catAx>
      <c:valAx>
        <c:axId val="335110152"/>
        <c:scaling>
          <c:orientation val="minMax"/>
          <c:max val="1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"/>
              </a:defRPr>
            </a:pPr>
            <a:endParaRPr lang="en-US"/>
          </a:p>
        </c:txPr>
        <c:crossAx val="335109760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07200000000002E-2"/>
          <c:y val="4.3204199999999998E-2"/>
          <c:w val="0.95129300000000006"/>
          <c:h val="0.924802000000000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Good jobs</c:v>
                </c:pt>
              </c:strCache>
            </c:strRef>
          </c:tx>
          <c:spPr>
            <a:solidFill>
              <a:srgbClr val="FF9301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D8CA9ED-25A4-4222-A0E1-4D39E3CA15C5}" type="VALUE">
                      <a:rPr lang="en-US" sz="20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0A3-4EEE-A78D-B1978314337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5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8.7999999999999995E-2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A3-4EEE-A78D-B197831433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Promising jobs</c:v>
                </c:pt>
              </c:strCache>
            </c:strRef>
          </c:tx>
          <c:spPr>
            <a:solidFill>
              <a:srgbClr val="FFB486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EF19361-F4A0-4D42-8714-79C17DDB3DE5}" type="VALUE">
                      <a:rPr lang="en-US" sz="20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0A3-4EEE-A78D-B1978314337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5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7.8E-2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0A3-4EEE-A78D-B197831433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High-skilled opportunity jobs</c:v>
                </c:pt>
              </c:strCache>
            </c:strRef>
          </c:tx>
          <c:spPr>
            <a:solidFill>
              <a:srgbClr val="65A4E5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2500" b="0" i="0" u="none" strike="noStrike" baseline="0">
                        <a:solidFill>
                          <a:schemeClr val="bg1"/>
                        </a:solidFill>
                        <a:effectLst>
                          <a:outerShdw blurRad="127000" dist="25433" dir="5400000" algn="tl">
                            <a:srgbClr val="000000">
                              <a:alpha val="60000"/>
                            </a:srgbClr>
                          </a:outerShdw>
                        </a:effectLst>
                        <a:latin typeface="Helvetica"/>
                      </a:defRPr>
                    </a:pPr>
                    <a:fld id="{D0155429-FA3C-4FB6-B604-5870DD07E507}" type="VALUE">
                      <a:rPr lang="en-US" sz="2000" baseline="0"/>
                      <a:pPr>
                        <a:defRPr sz="2500" b="0" i="0" u="none" strike="noStrike" baseline="0">
                          <a:solidFill>
                            <a:schemeClr val="bg1"/>
                          </a:solidFill>
                          <a:effectLst>
                            <a:outerShdw blurRad="127000" dist="25433" dir="5400000" algn="tl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Helvetica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#,##0%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0A3-4EEE-A78D-B1978314337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500" b="0" i="0" u="none" strike="noStrike" baseline="0">
                    <a:solidFill>
                      <a:srgbClr val="424242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0.246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0A3-4EEE-A78D-B1978314337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 jobs</c:v>
                </c:pt>
              </c:strCache>
            </c:strRef>
          </c:tx>
          <c:spPr>
            <a:solidFill>
              <a:srgbClr val="929292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6F183C2-E38D-4373-BB24-C64A1248D706}" type="VALUE">
                      <a:rPr lang="en-US" sz="20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0A3-4EEE-A78D-B19783143370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0.58599999999999997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0A3-4EEE-A78D-B19783143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365458144"/>
        <c:axId val="365459320"/>
      </c:barChart>
      <c:catAx>
        <c:axId val="365458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"/>
              </a:defRPr>
            </a:pPr>
            <a:endParaRPr lang="en-US"/>
          </a:p>
        </c:txPr>
        <c:crossAx val="365459320"/>
        <c:crosses val="autoZero"/>
        <c:auto val="1"/>
        <c:lblAlgn val="ctr"/>
        <c:lblOffset val="100"/>
        <c:noMultiLvlLbl val="1"/>
      </c:catAx>
      <c:valAx>
        <c:axId val="365459320"/>
        <c:scaling>
          <c:orientation val="minMax"/>
          <c:max val="1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"/>
              </a:defRPr>
            </a:pPr>
            <a:endParaRPr lang="en-US"/>
          </a:p>
        </c:txPr>
        <c:crossAx val="365458144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07200000000002E-2"/>
          <c:y val="4.3204199999999998E-2"/>
          <c:w val="0.95129300000000006"/>
          <c:h val="0.924802000000000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Good jobs</c:v>
                </c:pt>
              </c:strCache>
            </c:strRef>
          </c:tx>
          <c:spPr>
            <a:solidFill>
              <a:srgbClr val="FF9301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D8CA9ED-25A4-4222-A0E1-4D39E3CA15C5}" type="VALUE">
                      <a:rPr lang="en-US" sz="20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97B-4412-9A3C-E60CFAACE49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5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8.7999999999999995E-2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7B-4412-9A3C-E60CFAACE49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Promising jobs</c:v>
                </c:pt>
              </c:strCache>
            </c:strRef>
          </c:tx>
          <c:spPr>
            <a:solidFill>
              <a:srgbClr val="FFB486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EF19361-F4A0-4D42-8714-79C17DDB3DE5}" type="VALUE">
                      <a:rPr lang="en-US" sz="20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97B-4412-9A3C-E60CFAACE49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5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7.8E-2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97B-4412-9A3C-E60CFAACE49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High-skilled opportunity jobs</c:v>
                </c:pt>
              </c:strCache>
            </c:strRef>
          </c:tx>
          <c:spPr>
            <a:solidFill>
              <a:srgbClr val="65A4E5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2500" b="0" i="0" u="none" strike="noStrike" baseline="0">
                        <a:solidFill>
                          <a:schemeClr val="bg1"/>
                        </a:solidFill>
                        <a:effectLst>
                          <a:outerShdw blurRad="127000" dist="25433" dir="5400000" algn="tl">
                            <a:srgbClr val="000000">
                              <a:alpha val="60000"/>
                            </a:srgbClr>
                          </a:outerShdw>
                        </a:effectLst>
                        <a:latin typeface="Helvetica"/>
                      </a:defRPr>
                    </a:pPr>
                    <a:fld id="{D0155429-FA3C-4FB6-B604-5870DD07E507}" type="VALUE">
                      <a:rPr lang="en-US" sz="2000" baseline="0"/>
                      <a:pPr>
                        <a:defRPr sz="2500" b="0" i="0" u="none" strike="noStrike" baseline="0">
                          <a:solidFill>
                            <a:schemeClr val="bg1"/>
                          </a:solidFill>
                          <a:effectLst>
                            <a:outerShdw blurRad="127000" dist="25433" dir="5400000" algn="tl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Helvetica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#,##0%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97B-4412-9A3C-E60CFAACE49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500" b="0" i="0" u="none" strike="noStrike" baseline="0">
                    <a:solidFill>
                      <a:srgbClr val="424242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0.246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97B-4412-9A3C-E60CFAACE49D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 jobs</c:v>
                </c:pt>
              </c:strCache>
            </c:strRef>
          </c:tx>
          <c:spPr>
            <a:solidFill>
              <a:srgbClr val="929292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6F183C2-E38D-4373-BB24-C64A1248D706}" type="VALUE">
                      <a:rPr lang="en-US" sz="20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97B-4412-9A3C-E60CFAACE49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0.58599999999999997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97B-4412-9A3C-E60CFAACE4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365459712"/>
        <c:axId val="365458536"/>
      </c:barChart>
      <c:catAx>
        <c:axId val="3654597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"/>
              </a:defRPr>
            </a:pPr>
            <a:endParaRPr lang="en-US"/>
          </a:p>
        </c:txPr>
        <c:crossAx val="365458536"/>
        <c:crosses val="autoZero"/>
        <c:auto val="1"/>
        <c:lblAlgn val="ctr"/>
        <c:lblOffset val="100"/>
        <c:noMultiLvlLbl val="1"/>
      </c:catAx>
      <c:valAx>
        <c:axId val="365458536"/>
        <c:scaling>
          <c:orientation val="minMax"/>
          <c:max val="1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"/>
              </a:defRPr>
            </a:pPr>
            <a:endParaRPr lang="en-US"/>
          </a:p>
        </c:txPr>
        <c:crossAx val="36545971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07200000000002E-2"/>
          <c:y val="4.3204199999999998E-2"/>
          <c:w val="0.95129300000000006"/>
          <c:h val="0.924802000000000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Good jobs</c:v>
                </c:pt>
              </c:strCache>
            </c:strRef>
          </c:tx>
          <c:spPr>
            <a:solidFill>
              <a:srgbClr val="FF9301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D8CA9ED-25A4-4222-A0E1-4D39E3CA15C5}" type="VALUE">
                      <a:rPr lang="en-US" sz="20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2ED-4F0A-89CE-7DB1E8BAF6E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5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8.7999999999999995E-2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ED-4F0A-89CE-7DB1E8BAF6E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Promising jobs</c:v>
                </c:pt>
              </c:strCache>
            </c:strRef>
          </c:tx>
          <c:spPr>
            <a:solidFill>
              <a:srgbClr val="FFB486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EF19361-F4A0-4D42-8714-79C17DDB3DE5}" type="VALUE">
                      <a:rPr lang="en-US" sz="20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2ED-4F0A-89CE-7DB1E8BAF6E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5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7.8E-2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2ED-4F0A-89CE-7DB1E8BAF6E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High-skilled opportunity jobs</c:v>
                </c:pt>
              </c:strCache>
            </c:strRef>
          </c:tx>
          <c:spPr>
            <a:solidFill>
              <a:srgbClr val="65A4E5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2500" b="0" i="0" u="none" strike="noStrike" baseline="0">
                        <a:solidFill>
                          <a:schemeClr val="bg1"/>
                        </a:solidFill>
                        <a:effectLst>
                          <a:outerShdw blurRad="127000" dist="25433" dir="5400000" algn="tl">
                            <a:srgbClr val="000000">
                              <a:alpha val="60000"/>
                            </a:srgbClr>
                          </a:outerShdw>
                        </a:effectLst>
                        <a:latin typeface="Helvetica"/>
                      </a:defRPr>
                    </a:pPr>
                    <a:fld id="{D0155429-FA3C-4FB6-B604-5870DD07E507}" type="VALUE">
                      <a:rPr lang="en-US" sz="2000" baseline="0"/>
                      <a:pPr>
                        <a:defRPr sz="2500" b="0" i="0" u="none" strike="noStrike" baseline="0">
                          <a:solidFill>
                            <a:schemeClr val="bg1"/>
                          </a:solidFill>
                          <a:effectLst>
                            <a:outerShdw blurRad="127000" dist="25433" dir="5400000" algn="tl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Helvetica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#,##0%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2ED-4F0A-89CE-7DB1E8BAF6E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500" b="0" i="0" u="none" strike="noStrike" baseline="0">
                    <a:solidFill>
                      <a:srgbClr val="424242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0.246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ED-4F0A-89CE-7DB1E8BAF6E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 jobs</c:v>
                </c:pt>
              </c:strCache>
            </c:strRef>
          </c:tx>
          <c:spPr>
            <a:solidFill>
              <a:srgbClr val="929292"/>
            </a:solidFill>
            <a:ln w="25400" cap="flat">
              <a:solidFill>
                <a:srgbClr val="18457A"/>
              </a:solidFill>
              <a:prstDash val="solid"/>
              <a:miter lim="4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6F183C2-E38D-4373-BB24-C64A1248D706}" type="VALUE">
                      <a:rPr lang="en-US" sz="20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2ED-4F0A-89CE-7DB1E8BAF6E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April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0.58599999999999997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2ED-4F0A-89CE-7DB1E8BAF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365453832"/>
        <c:axId val="365454224"/>
      </c:barChart>
      <c:catAx>
        <c:axId val="3654538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"/>
              </a:defRPr>
            </a:pPr>
            <a:endParaRPr lang="en-US"/>
          </a:p>
        </c:txPr>
        <c:crossAx val="365454224"/>
        <c:crosses val="autoZero"/>
        <c:auto val="1"/>
        <c:lblAlgn val="ctr"/>
        <c:lblOffset val="100"/>
        <c:noMultiLvlLbl val="1"/>
      </c:catAx>
      <c:valAx>
        <c:axId val="365454224"/>
        <c:scaling>
          <c:orientation val="minMax"/>
          <c:max val="1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"/>
              </a:defRPr>
            </a:pPr>
            <a:endParaRPr lang="en-US"/>
          </a:p>
        </c:txPr>
        <c:crossAx val="36545383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683964958872047E-2"/>
          <c:y val="0.10778326096340766"/>
          <c:w val="0.94634347167797406"/>
          <c:h val="0.6399832632297561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Promising jobs</c:v>
                </c:pt>
              </c:strCache>
            </c:strRef>
          </c:tx>
          <c:spPr>
            <a:solidFill>
              <a:srgbClr val="FC9327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Sheet1!$B$2:$B$20</c:f>
              <c:numCache>
                <c:formatCode>0.0%</c:formatCode>
                <c:ptCount val="19"/>
                <c:pt idx="0">
                  <c:v>7.8388239865193263E-2</c:v>
                </c:pt>
                <c:pt idx="1">
                  <c:v>2.3128065982337537E-2</c:v>
                </c:pt>
                <c:pt idx="2">
                  <c:v>6.5362114469386348E-2</c:v>
                </c:pt>
                <c:pt idx="3">
                  <c:v>7.7443745558458316E-2</c:v>
                </c:pt>
                <c:pt idx="4">
                  <c:v>8.7299165588955174E-2</c:v>
                </c:pt>
                <c:pt idx="5">
                  <c:v>4.2203032789180847E-2</c:v>
                </c:pt>
                <c:pt idx="6">
                  <c:v>4.7682581566841124E-2</c:v>
                </c:pt>
                <c:pt idx="7">
                  <c:v>4.7234873488758031E-2</c:v>
                </c:pt>
                <c:pt idx="8">
                  <c:v>4.1036614231490728E-2</c:v>
                </c:pt>
                <c:pt idx="9">
                  <c:v>9.5574491851947843E-2</c:v>
                </c:pt>
                <c:pt idx="10">
                  <c:v>6.2520958404928315E-2</c:v>
                </c:pt>
                <c:pt idx="11">
                  <c:v>5.719131744753099E-2</c:v>
                </c:pt>
                <c:pt idx="12">
                  <c:v>5.5201288057238604E-2</c:v>
                </c:pt>
                <c:pt idx="13">
                  <c:v>0.11762497623117435</c:v>
                </c:pt>
                <c:pt idx="14">
                  <c:v>9.3213401508430813E-2</c:v>
                </c:pt>
                <c:pt idx="15">
                  <c:v>0.13171833036449165</c:v>
                </c:pt>
                <c:pt idx="16">
                  <c:v>9.8820628408612332E-2</c:v>
                </c:pt>
                <c:pt idx="17">
                  <c:v>0.10975019883654928</c:v>
                </c:pt>
                <c:pt idx="18">
                  <c:v>0.11575523581818348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26-485A-B929-A715177891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jobs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Sheet1!$C$2:$C$20</c:f>
              <c:numCache>
                <c:formatCode>0.0%</c:formatCode>
                <c:ptCount val="19"/>
                <c:pt idx="0">
                  <c:v>8.8293761913325886E-2</c:v>
                </c:pt>
                <c:pt idx="1">
                  <c:v>0.42645188622409685</c:v>
                </c:pt>
                <c:pt idx="2">
                  <c:v>0.36910090160654668</c:v>
                </c:pt>
                <c:pt idx="3">
                  <c:v>0.22152104984873322</c:v>
                </c:pt>
                <c:pt idx="4">
                  <c:v>0.18413994015227525</c:v>
                </c:pt>
                <c:pt idx="5">
                  <c:v>0.14841419118192881</c:v>
                </c:pt>
                <c:pt idx="6">
                  <c:v>0.12013392762356258</c:v>
                </c:pt>
                <c:pt idx="7">
                  <c:v>0.11640895418862063</c:v>
                </c:pt>
                <c:pt idx="8">
                  <c:v>8.5814815750969609E-2</c:v>
                </c:pt>
                <c:pt idx="9">
                  <c:v>8.3366942032079214E-2</c:v>
                </c:pt>
                <c:pt idx="10">
                  <c:v>6.8906738609299328E-2</c:v>
                </c:pt>
                <c:pt idx="11">
                  <c:v>5.4858712293913481E-2</c:v>
                </c:pt>
                <c:pt idx="12">
                  <c:v>2.3079518039066008E-2</c:v>
                </c:pt>
                <c:pt idx="13">
                  <c:v>4.7208859053985287E-2</c:v>
                </c:pt>
                <c:pt idx="14">
                  <c:v>4.132628919303457E-2</c:v>
                </c:pt>
                <c:pt idx="15">
                  <c:v>3.6391361891595649E-2</c:v>
                </c:pt>
                <c:pt idx="16">
                  <c:v>2.1868314781847177E-2</c:v>
                </c:pt>
                <c:pt idx="17">
                  <c:v>2.1977678223840296E-3</c:v>
                </c:pt>
                <c:pt idx="18">
                  <c:v>1.2368744513715595E-2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26-485A-B929-A715177891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High-skill opportunity jobs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Sheet1!$D$2:$D$20</c:f>
              <c:numCache>
                <c:formatCode>0.0%</c:formatCode>
                <c:ptCount val="19"/>
                <c:pt idx="0">
                  <c:v>0.25979958657590679</c:v>
                </c:pt>
                <c:pt idx="1">
                  <c:v>0.33373369225178035</c:v>
                </c:pt>
                <c:pt idx="2">
                  <c:v>0.16796726538160928</c:v>
                </c:pt>
                <c:pt idx="3">
                  <c:v>0.22368377734415865</c:v>
                </c:pt>
                <c:pt idx="4">
                  <c:v>0.22113598379856433</c:v>
                </c:pt>
                <c:pt idx="5">
                  <c:v>0.37614465158894872</c:v>
                </c:pt>
                <c:pt idx="6">
                  <c:v>0.3675501875112579</c:v>
                </c:pt>
                <c:pt idx="7">
                  <c:v>0.4073918053403463</c:v>
                </c:pt>
                <c:pt idx="8">
                  <c:v>0.42334889813400051</c:v>
                </c:pt>
                <c:pt idx="9">
                  <c:v>0.25024185847111158</c:v>
                </c:pt>
                <c:pt idx="10">
                  <c:v>0.28953681371126733</c:v>
                </c:pt>
                <c:pt idx="11">
                  <c:v>0.31487098383364492</c:v>
                </c:pt>
                <c:pt idx="12">
                  <c:v>0.27356484292165517</c:v>
                </c:pt>
                <c:pt idx="13">
                  <c:v>0.21489331581834442</c:v>
                </c:pt>
                <c:pt idx="14">
                  <c:v>0.18838056534492773</c:v>
                </c:pt>
                <c:pt idx="15">
                  <c:v>0.20291604583057232</c:v>
                </c:pt>
                <c:pt idx="16">
                  <c:v>0.16573982565620682</c:v>
                </c:pt>
                <c:pt idx="17">
                  <c:v>0.11744313794187622</c:v>
                </c:pt>
                <c:pt idx="18">
                  <c:v>0.14948024310258753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26-485A-B929-A715177891B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 jobs</c:v>
                </c:pt>
              </c:strCache>
            </c:strRef>
          </c:tx>
          <c:spPr>
            <a:solidFill>
              <a:srgbClr val="A6AAA9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Sheet1!$E$2:$E$20</c:f>
              <c:numCache>
                <c:formatCode>0.0%</c:formatCode>
                <c:ptCount val="19"/>
                <c:pt idx="0">
                  <c:v>0.58574154907704612</c:v>
                </c:pt>
                <c:pt idx="1">
                  <c:v>0.22119320288038674</c:v>
                </c:pt>
                <c:pt idx="2">
                  <c:v>0.44032020938424193</c:v>
                </c:pt>
                <c:pt idx="3">
                  <c:v>0.52297367630693536</c:v>
                </c:pt>
                <c:pt idx="4">
                  <c:v>0.54619678831132168</c:v>
                </c:pt>
                <c:pt idx="5">
                  <c:v>0.42751430636676652</c:v>
                </c:pt>
                <c:pt idx="6">
                  <c:v>0.42033273166070328</c:v>
                </c:pt>
                <c:pt idx="7">
                  <c:v>0.40186085905196262</c:v>
                </c:pt>
                <c:pt idx="8">
                  <c:v>0.42329661933950508</c:v>
                </c:pt>
                <c:pt idx="9">
                  <c:v>0.59693134615747678</c:v>
                </c:pt>
                <c:pt idx="10">
                  <c:v>0.58533043708041699</c:v>
                </c:pt>
                <c:pt idx="11">
                  <c:v>0.51388237257510805</c:v>
                </c:pt>
                <c:pt idx="12">
                  <c:v>0.57215996194406493</c:v>
                </c:pt>
                <c:pt idx="13">
                  <c:v>0.6529241768358186</c:v>
                </c:pt>
                <c:pt idx="14">
                  <c:v>0.67717450085815467</c:v>
                </c:pt>
                <c:pt idx="15">
                  <c:v>0.70011901994699044</c:v>
                </c:pt>
                <c:pt idx="16">
                  <c:v>0.69302941503552595</c:v>
                </c:pt>
                <c:pt idx="17">
                  <c:v>0.83503918553391587</c:v>
                </c:pt>
                <c:pt idx="18">
                  <c:v>0.75677036212933502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426-485A-B929-A715177891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65455008"/>
        <c:axId val="365455792"/>
      </c:barChart>
      <c:catAx>
        <c:axId val="365455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-5400000"/>
          <a:lstStyle/>
          <a:p>
            <a:pPr>
              <a:defRPr sz="1200" b="0" i="0" u="none" strike="noStrike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US"/>
          </a:p>
        </c:txPr>
        <c:crossAx val="365455792"/>
        <c:crosses val="autoZero"/>
        <c:auto val="1"/>
        <c:lblAlgn val="ctr"/>
        <c:lblOffset val="100"/>
        <c:noMultiLvlLbl val="1"/>
      </c:catAx>
      <c:valAx>
        <c:axId val="36545579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595959"/>
                </a:solidFill>
                <a:latin typeface="Interstate Mono - Lgt"/>
              </a:defRPr>
            </a:pPr>
            <a:endParaRPr lang="en-US"/>
          </a:p>
        </c:txPr>
        <c:crossAx val="365455008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1.0342294120655269E-2"/>
          <c:y val="1.3633284502003917E-2"/>
          <c:w val="0.97524521418952326"/>
          <c:h val="7.8528335877986633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400" b="0" i="0" u="none" strike="noStrike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683964958872047E-2"/>
          <c:y val="0.10778326096340766"/>
          <c:w val="0.94634347167797406"/>
          <c:h val="0.6399832632297561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Promising jobs</c:v>
                </c:pt>
              </c:strCache>
            </c:strRef>
          </c:tx>
          <c:spPr>
            <a:solidFill>
              <a:srgbClr val="FC9327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Sheet1!$B$2:$B$20</c:f>
              <c:numCache>
                <c:formatCode>0.0%</c:formatCode>
                <c:ptCount val="19"/>
                <c:pt idx="0">
                  <c:v>7.8388239865193263E-2</c:v>
                </c:pt>
                <c:pt idx="1">
                  <c:v>2.3128065982337537E-2</c:v>
                </c:pt>
                <c:pt idx="2">
                  <c:v>6.5362114469386348E-2</c:v>
                </c:pt>
                <c:pt idx="3">
                  <c:v>7.7443745558458316E-2</c:v>
                </c:pt>
                <c:pt idx="4">
                  <c:v>8.7299165588955174E-2</c:v>
                </c:pt>
                <c:pt idx="5">
                  <c:v>4.2203032789180847E-2</c:v>
                </c:pt>
                <c:pt idx="6">
                  <c:v>4.7682581566841124E-2</c:v>
                </c:pt>
                <c:pt idx="7">
                  <c:v>4.7234873488758031E-2</c:v>
                </c:pt>
                <c:pt idx="8">
                  <c:v>4.1036614231490728E-2</c:v>
                </c:pt>
                <c:pt idx="9">
                  <c:v>9.5574491851947843E-2</c:v>
                </c:pt>
                <c:pt idx="10">
                  <c:v>6.2520958404928315E-2</c:v>
                </c:pt>
                <c:pt idx="11">
                  <c:v>5.719131744753099E-2</c:v>
                </c:pt>
                <c:pt idx="12">
                  <c:v>5.5201288057238604E-2</c:v>
                </c:pt>
                <c:pt idx="13">
                  <c:v>0.11762497623117435</c:v>
                </c:pt>
                <c:pt idx="14">
                  <c:v>9.3213401508430813E-2</c:v>
                </c:pt>
                <c:pt idx="15">
                  <c:v>0.13171833036449165</c:v>
                </c:pt>
                <c:pt idx="16">
                  <c:v>9.8820628408612332E-2</c:v>
                </c:pt>
                <c:pt idx="17">
                  <c:v>0.10975019883654928</c:v>
                </c:pt>
                <c:pt idx="18">
                  <c:v>0.11575523581818348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26-485A-B929-A715177891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jobs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Sheet1!$C$2:$C$20</c:f>
              <c:numCache>
                <c:formatCode>0.0%</c:formatCode>
                <c:ptCount val="19"/>
                <c:pt idx="0">
                  <c:v>8.8293761913325886E-2</c:v>
                </c:pt>
                <c:pt idx="1">
                  <c:v>0.42645188622409685</c:v>
                </c:pt>
                <c:pt idx="2">
                  <c:v>0.36910090160654668</c:v>
                </c:pt>
                <c:pt idx="3">
                  <c:v>0.22152104984873322</c:v>
                </c:pt>
                <c:pt idx="4">
                  <c:v>0.18413994015227525</c:v>
                </c:pt>
                <c:pt idx="5">
                  <c:v>0.14841419118192881</c:v>
                </c:pt>
                <c:pt idx="6">
                  <c:v>0.12013392762356258</c:v>
                </c:pt>
                <c:pt idx="7">
                  <c:v>0.11640895418862063</c:v>
                </c:pt>
                <c:pt idx="8">
                  <c:v>8.5814815750969609E-2</c:v>
                </c:pt>
                <c:pt idx="9">
                  <c:v>8.3366942032079214E-2</c:v>
                </c:pt>
                <c:pt idx="10">
                  <c:v>6.8906738609299328E-2</c:v>
                </c:pt>
                <c:pt idx="11">
                  <c:v>5.4858712293913481E-2</c:v>
                </c:pt>
                <c:pt idx="12">
                  <c:v>2.3079518039066008E-2</c:v>
                </c:pt>
                <c:pt idx="13">
                  <c:v>4.7208859053985287E-2</c:v>
                </c:pt>
                <c:pt idx="14">
                  <c:v>4.132628919303457E-2</c:v>
                </c:pt>
                <c:pt idx="15">
                  <c:v>3.6391361891595649E-2</c:v>
                </c:pt>
                <c:pt idx="16">
                  <c:v>2.1868314781847177E-2</c:v>
                </c:pt>
                <c:pt idx="17">
                  <c:v>2.1977678223840296E-3</c:v>
                </c:pt>
                <c:pt idx="18">
                  <c:v>1.2368744513715595E-2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26-485A-B929-A715177891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High-skill opportunity jobs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Sheet1!$D$2:$D$20</c:f>
              <c:numCache>
                <c:formatCode>0.0%</c:formatCode>
                <c:ptCount val="19"/>
                <c:pt idx="0">
                  <c:v>0.25979958657590679</c:v>
                </c:pt>
                <c:pt idx="1">
                  <c:v>0.33373369225178035</c:v>
                </c:pt>
                <c:pt idx="2">
                  <c:v>0.16796726538160928</c:v>
                </c:pt>
                <c:pt idx="3">
                  <c:v>0.22368377734415865</c:v>
                </c:pt>
                <c:pt idx="4">
                  <c:v>0.22113598379856433</c:v>
                </c:pt>
                <c:pt idx="5">
                  <c:v>0.37614465158894872</c:v>
                </c:pt>
                <c:pt idx="6">
                  <c:v>0.3675501875112579</c:v>
                </c:pt>
                <c:pt idx="7">
                  <c:v>0.4073918053403463</c:v>
                </c:pt>
                <c:pt idx="8">
                  <c:v>0.42334889813400051</c:v>
                </c:pt>
                <c:pt idx="9">
                  <c:v>0.25024185847111158</c:v>
                </c:pt>
                <c:pt idx="10">
                  <c:v>0.28953681371126733</c:v>
                </c:pt>
                <c:pt idx="11">
                  <c:v>0.31487098383364492</c:v>
                </c:pt>
                <c:pt idx="12">
                  <c:v>0.27356484292165517</c:v>
                </c:pt>
                <c:pt idx="13">
                  <c:v>0.21489331581834442</c:v>
                </c:pt>
                <c:pt idx="14">
                  <c:v>0.18838056534492773</c:v>
                </c:pt>
                <c:pt idx="15">
                  <c:v>0.20291604583057232</c:v>
                </c:pt>
                <c:pt idx="16">
                  <c:v>0.16573982565620682</c:v>
                </c:pt>
                <c:pt idx="17">
                  <c:v>0.11744313794187622</c:v>
                </c:pt>
                <c:pt idx="18">
                  <c:v>0.14948024310258753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26-485A-B929-A715177891B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 jobs</c:v>
                </c:pt>
              </c:strCache>
            </c:strRef>
          </c:tx>
          <c:spPr>
            <a:solidFill>
              <a:srgbClr val="A6AAA9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Sheet1!$E$2:$E$20</c:f>
              <c:numCache>
                <c:formatCode>0.0%</c:formatCode>
                <c:ptCount val="19"/>
                <c:pt idx="0">
                  <c:v>0.58574154907704612</c:v>
                </c:pt>
                <c:pt idx="1">
                  <c:v>0.22119320288038674</c:v>
                </c:pt>
                <c:pt idx="2">
                  <c:v>0.44032020938424193</c:v>
                </c:pt>
                <c:pt idx="3">
                  <c:v>0.52297367630693536</c:v>
                </c:pt>
                <c:pt idx="4">
                  <c:v>0.54619678831132168</c:v>
                </c:pt>
                <c:pt idx="5">
                  <c:v>0.42751430636676652</c:v>
                </c:pt>
                <c:pt idx="6">
                  <c:v>0.42033273166070328</c:v>
                </c:pt>
                <c:pt idx="7">
                  <c:v>0.40186085905196262</c:v>
                </c:pt>
                <c:pt idx="8">
                  <c:v>0.42329661933950508</c:v>
                </c:pt>
                <c:pt idx="9">
                  <c:v>0.59693134615747678</c:v>
                </c:pt>
                <c:pt idx="10">
                  <c:v>0.58533043708041699</c:v>
                </c:pt>
                <c:pt idx="11">
                  <c:v>0.51388237257510805</c:v>
                </c:pt>
                <c:pt idx="12">
                  <c:v>0.57215996194406493</c:v>
                </c:pt>
                <c:pt idx="13">
                  <c:v>0.6529241768358186</c:v>
                </c:pt>
                <c:pt idx="14">
                  <c:v>0.67717450085815467</c:v>
                </c:pt>
                <c:pt idx="15">
                  <c:v>0.70011901994699044</c:v>
                </c:pt>
                <c:pt idx="16">
                  <c:v>0.69302941503552595</c:v>
                </c:pt>
                <c:pt idx="17">
                  <c:v>0.83503918553391587</c:v>
                </c:pt>
                <c:pt idx="18">
                  <c:v>0.75677036212933502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426-485A-B929-A715177891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65456576"/>
        <c:axId val="365457360"/>
      </c:barChart>
      <c:catAx>
        <c:axId val="365456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-5400000"/>
          <a:lstStyle/>
          <a:p>
            <a:pPr>
              <a:defRPr sz="1200" b="0" i="0" u="none" strike="noStrike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US"/>
          </a:p>
        </c:txPr>
        <c:crossAx val="365457360"/>
        <c:crosses val="autoZero"/>
        <c:auto val="1"/>
        <c:lblAlgn val="ctr"/>
        <c:lblOffset val="100"/>
        <c:noMultiLvlLbl val="1"/>
      </c:catAx>
      <c:valAx>
        <c:axId val="36545736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595959"/>
                </a:solidFill>
                <a:latin typeface="Interstate Mono - Lgt"/>
              </a:defRPr>
            </a:pPr>
            <a:endParaRPr lang="en-US"/>
          </a:p>
        </c:txPr>
        <c:crossAx val="365456576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1.0342294120655269E-2"/>
          <c:y val="1.3633284502003917E-2"/>
          <c:w val="0.97524521418952326"/>
          <c:h val="7.8528335877986633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400" b="0" i="0" u="none" strike="noStrike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683964958872047E-2"/>
          <c:y val="0.10778326096340766"/>
          <c:w val="0.94634347167797406"/>
          <c:h val="0.6399832632297561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Promising jobs</c:v>
                </c:pt>
              </c:strCache>
            </c:strRef>
          </c:tx>
          <c:spPr>
            <a:solidFill>
              <a:srgbClr val="FC9327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Sheet1!$B$2:$B$20</c:f>
              <c:numCache>
                <c:formatCode>0.0%</c:formatCode>
                <c:ptCount val="19"/>
                <c:pt idx="0">
                  <c:v>7.8388239865193263E-2</c:v>
                </c:pt>
                <c:pt idx="1">
                  <c:v>2.3128065982337537E-2</c:v>
                </c:pt>
                <c:pt idx="2">
                  <c:v>6.5362114469386348E-2</c:v>
                </c:pt>
                <c:pt idx="3">
                  <c:v>7.7443745558458316E-2</c:v>
                </c:pt>
                <c:pt idx="4">
                  <c:v>8.7299165588955174E-2</c:v>
                </c:pt>
                <c:pt idx="5">
                  <c:v>4.2203032789180847E-2</c:v>
                </c:pt>
                <c:pt idx="6">
                  <c:v>4.7682581566841124E-2</c:v>
                </c:pt>
                <c:pt idx="7">
                  <c:v>4.7234873488758031E-2</c:v>
                </c:pt>
                <c:pt idx="8">
                  <c:v>4.1036614231490728E-2</c:v>
                </c:pt>
                <c:pt idx="9">
                  <c:v>9.5574491851947843E-2</c:v>
                </c:pt>
                <c:pt idx="10">
                  <c:v>6.2520958404928315E-2</c:v>
                </c:pt>
                <c:pt idx="11">
                  <c:v>5.719131744753099E-2</c:v>
                </c:pt>
                <c:pt idx="12">
                  <c:v>5.5201288057238604E-2</c:v>
                </c:pt>
                <c:pt idx="13">
                  <c:v>0.11762497623117435</c:v>
                </c:pt>
                <c:pt idx="14">
                  <c:v>9.3213401508430813E-2</c:v>
                </c:pt>
                <c:pt idx="15">
                  <c:v>0.13171833036449165</c:v>
                </c:pt>
                <c:pt idx="16">
                  <c:v>9.8820628408612332E-2</c:v>
                </c:pt>
                <c:pt idx="17">
                  <c:v>0.10975019883654928</c:v>
                </c:pt>
                <c:pt idx="18">
                  <c:v>0.11575523581818348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26-485A-B929-A715177891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jobs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Sheet1!$C$2:$C$20</c:f>
              <c:numCache>
                <c:formatCode>0.0%</c:formatCode>
                <c:ptCount val="19"/>
                <c:pt idx="0">
                  <c:v>8.8293761913325886E-2</c:v>
                </c:pt>
                <c:pt idx="1">
                  <c:v>0.42645188622409685</c:v>
                </c:pt>
                <c:pt idx="2">
                  <c:v>0.36910090160654668</c:v>
                </c:pt>
                <c:pt idx="3">
                  <c:v>0.22152104984873322</c:v>
                </c:pt>
                <c:pt idx="4">
                  <c:v>0.18413994015227525</c:v>
                </c:pt>
                <c:pt idx="5">
                  <c:v>0.14841419118192881</c:v>
                </c:pt>
                <c:pt idx="6">
                  <c:v>0.12013392762356258</c:v>
                </c:pt>
                <c:pt idx="7">
                  <c:v>0.11640895418862063</c:v>
                </c:pt>
                <c:pt idx="8">
                  <c:v>8.5814815750969609E-2</c:v>
                </c:pt>
                <c:pt idx="9">
                  <c:v>8.3366942032079214E-2</c:v>
                </c:pt>
                <c:pt idx="10">
                  <c:v>6.8906738609299328E-2</c:v>
                </c:pt>
                <c:pt idx="11">
                  <c:v>5.4858712293913481E-2</c:v>
                </c:pt>
                <c:pt idx="12">
                  <c:v>2.3079518039066008E-2</c:v>
                </c:pt>
                <c:pt idx="13">
                  <c:v>4.7208859053985287E-2</c:v>
                </c:pt>
                <c:pt idx="14">
                  <c:v>4.132628919303457E-2</c:v>
                </c:pt>
                <c:pt idx="15">
                  <c:v>3.6391361891595649E-2</c:v>
                </c:pt>
                <c:pt idx="16">
                  <c:v>2.1868314781847177E-2</c:v>
                </c:pt>
                <c:pt idx="17">
                  <c:v>2.1977678223840296E-3</c:v>
                </c:pt>
                <c:pt idx="18">
                  <c:v>1.2368744513715595E-2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26-485A-B929-A715177891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High-skill opportunity jobs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Sheet1!$D$2:$D$20</c:f>
              <c:numCache>
                <c:formatCode>0.0%</c:formatCode>
                <c:ptCount val="19"/>
                <c:pt idx="0">
                  <c:v>0.25979958657590679</c:v>
                </c:pt>
                <c:pt idx="1">
                  <c:v>0.33373369225178035</c:v>
                </c:pt>
                <c:pt idx="2">
                  <c:v>0.16796726538160928</c:v>
                </c:pt>
                <c:pt idx="3">
                  <c:v>0.22368377734415865</c:v>
                </c:pt>
                <c:pt idx="4">
                  <c:v>0.22113598379856433</c:v>
                </c:pt>
                <c:pt idx="5">
                  <c:v>0.37614465158894872</c:v>
                </c:pt>
                <c:pt idx="6">
                  <c:v>0.3675501875112579</c:v>
                </c:pt>
                <c:pt idx="7">
                  <c:v>0.4073918053403463</c:v>
                </c:pt>
                <c:pt idx="8">
                  <c:v>0.42334889813400051</c:v>
                </c:pt>
                <c:pt idx="9">
                  <c:v>0.25024185847111158</c:v>
                </c:pt>
                <c:pt idx="10">
                  <c:v>0.28953681371126733</c:v>
                </c:pt>
                <c:pt idx="11">
                  <c:v>0.31487098383364492</c:v>
                </c:pt>
                <c:pt idx="12">
                  <c:v>0.27356484292165517</c:v>
                </c:pt>
                <c:pt idx="13">
                  <c:v>0.21489331581834442</c:v>
                </c:pt>
                <c:pt idx="14">
                  <c:v>0.18838056534492773</c:v>
                </c:pt>
                <c:pt idx="15">
                  <c:v>0.20291604583057232</c:v>
                </c:pt>
                <c:pt idx="16">
                  <c:v>0.16573982565620682</c:v>
                </c:pt>
                <c:pt idx="17">
                  <c:v>0.11744313794187622</c:v>
                </c:pt>
                <c:pt idx="18">
                  <c:v>0.14948024310258753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26-485A-B929-A715177891B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 jobs</c:v>
                </c:pt>
              </c:strCache>
            </c:strRef>
          </c:tx>
          <c:spPr>
            <a:solidFill>
              <a:srgbClr val="A6AAA9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Sheet1!$E$2:$E$20</c:f>
              <c:numCache>
                <c:formatCode>0.0%</c:formatCode>
                <c:ptCount val="19"/>
                <c:pt idx="0">
                  <c:v>0.58574154907704612</c:v>
                </c:pt>
                <c:pt idx="1">
                  <c:v>0.22119320288038674</c:v>
                </c:pt>
                <c:pt idx="2">
                  <c:v>0.44032020938424193</c:v>
                </c:pt>
                <c:pt idx="3">
                  <c:v>0.52297367630693536</c:v>
                </c:pt>
                <c:pt idx="4">
                  <c:v>0.54619678831132168</c:v>
                </c:pt>
                <c:pt idx="5">
                  <c:v>0.42751430636676652</c:v>
                </c:pt>
                <c:pt idx="6">
                  <c:v>0.42033273166070328</c:v>
                </c:pt>
                <c:pt idx="7">
                  <c:v>0.40186085905196262</c:v>
                </c:pt>
                <c:pt idx="8">
                  <c:v>0.42329661933950508</c:v>
                </c:pt>
                <c:pt idx="9">
                  <c:v>0.59693134615747678</c:v>
                </c:pt>
                <c:pt idx="10">
                  <c:v>0.58533043708041699</c:v>
                </c:pt>
                <c:pt idx="11">
                  <c:v>0.51388237257510805</c:v>
                </c:pt>
                <c:pt idx="12">
                  <c:v>0.57215996194406493</c:v>
                </c:pt>
                <c:pt idx="13">
                  <c:v>0.6529241768358186</c:v>
                </c:pt>
                <c:pt idx="14">
                  <c:v>0.67717450085815467</c:v>
                </c:pt>
                <c:pt idx="15">
                  <c:v>0.70011901994699044</c:v>
                </c:pt>
                <c:pt idx="16">
                  <c:v>0.69302941503552595</c:v>
                </c:pt>
                <c:pt idx="17">
                  <c:v>0.83503918553391587</c:v>
                </c:pt>
                <c:pt idx="18">
                  <c:v>0.75677036212933502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426-485A-B929-A715177891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66319152"/>
        <c:axId val="366319936"/>
      </c:barChart>
      <c:catAx>
        <c:axId val="3663191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-5400000"/>
          <a:lstStyle/>
          <a:p>
            <a:pPr>
              <a:defRPr sz="1200" b="0" i="0" u="none" strike="noStrike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US"/>
          </a:p>
        </c:txPr>
        <c:crossAx val="366319936"/>
        <c:crosses val="autoZero"/>
        <c:auto val="1"/>
        <c:lblAlgn val="ctr"/>
        <c:lblOffset val="100"/>
        <c:noMultiLvlLbl val="1"/>
      </c:catAx>
      <c:valAx>
        <c:axId val="36631993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595959"/>
                </a:solidFill>
                <a:latin typeface="Interstate Mono - Lgt"/>
              </a:defRPr>
            </a:pPr>
            <a:endParaRPr lang="en-US"/>
          </a:p>
        </c:txPr>
        <c:crossAx val="36631915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1.0342294120655269E-2"/>
          <c:y val="1.3633284502003917E-2"/>
          <c:w val="0.97524521418952326"/>
          <c:h val="7.8528335877986633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400" b="0" i="0" u="none" strike="noStrike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683964958872047E-2"/>
          <c:y val="0.10778326096340766"/>
          <c:w val="0.94634347167797406"/>
          <c:h val="0.6399832632297561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Promising jobs</c:v>
                </c:pt>
              </c:strCache>
            </c:strRef>
          </c:tx>
          <c:spPr>
            <a:solidFill>
              <a:srgbClr val="FC9327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Sheet1!$B$2:$B$20</c:f>
              <c:numCache>
                <c:formatCode>0.0%</c:formatCode>
                <c:ptCount val="19"/>
                <c:pt idx="0">
                  <c:v>7.8388239865193263E-2</c:v>
                </c:pt>
                <c:pt idx="1">
                  <c:v>2.3128065982337537E-2</c:v>
                </c:pt>
                <c:pt idx="2">
                  <c:v>6.5362114469386348E-2</c:v>
                </c:pt>
                <c:pt idx="3">
                  <c:v>7.7443745558458316E-2</c:v>
                </c:pt>
                <c:pt idx="4">
                  <c:v>8.7299165588955174E-2</c:v>
                </c:pt>
                <c:pt idx="5">
                  <c:v>4.2203032789180847E-2</c:v>
                </c:pt>
                <c:pt idx="6">
                  <c:v>4.7682581566841124E-2</c:v>
                </c:pt>
                <c:pt idx="7">
                  <c:v>4.7234873488758031E-2</c:v>
                </c:pt>
                <c:pt idx="8">
                  <c:v>4.1036614231490728E-2</c:v>
                </c:pt>
                <c:pt idx="9">
                  <c:v>9.5574491851947843E-2</c:v>
                </c:pt>
                <c:pt idx="10">
                  <c:v>6.2520958404928315E-2</c:v>
                </c:pt>
                <c:pt idx="11">
                  <c:v>5.719131744753099E-2</c:v>
                </c:pt>
                <c:pt idx="12">
                  <c:v>5.5201288057238604E-2</c:v>
                </c:pt>
                <c:pt idx="13">
                  <c:v>0.11762497623117435</c:v>
                </c:pt>
                <c:pt idx="14">
                  <c:v>9.3213401508430813E-2</c:v>
                </c:pt>
                <c:pt idx="15">
                  <c:v>0.13171833036449165</c:v>
                </c:pt>
                <c:pt idx="16">
                  <c:v>9.8820628408612332E-2</c:v>
                </c:pt>
                <c:pt idx="17">
                  <c:v>0.10975019883654928</c:v>
                </c:pt>
                <c:pt idx="18">
                  <c:v>0.11575523581818348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26-485A-B929-A715177891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jobs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Sheet1!$C$2:$C$20</c:f>
              <c:numCache>
                <c:formatCode>0.0%</c:formatCode>
                <c:ptCount val="19"/>
                <c:pt idx="0">
                  <c:v>8.8293761913325886E-2</c:v>
                </c:pt>
                <c:pt idx="1">
                  <c:v>0.42645188622409685</c:v>
                </c:pt>
                <c:pt idx="2">
                  <c:v>0.36910090160654668</c:v>
                </c:pt>
                <c:pt idx="3">
                  <c:v>0.22152104984873322</c:v>
                </c:pt>
                <c:pt idx="4">
                  <c:v>0.18413994015227525</c:v>
                </c:pt>
                <c:pt idx="5">
                  <c:v>0.14841419118192881</c:v>
                </c:pt>
                <c:pt idx="6">
                  <c:v>0.12013392762356258</c:v>
                </c:pt>
                <c:pt idx="7">
                  <c:v>0.11640895418862063</c:v>
                </c:pt>
                <c:pt idx="8">
                  <c:v>8.5814815750969609E-2</c:v>
                </c:pt>
                <c:pt idx="9">
                  <c:v>8.3366942032079214E-2</c:v>
                </c:pt>
                <c:pt idx="10">
                  <c:v>6.8906738609299328E-2</c:v>
                </c:pt>
                <c:pt idx="11">
                  <c:v>5.4858712293913481E-2</c:v>
                </c:pt>
                <c:pt idx="12">
                  <c:v>2.3079518039066008E-2</c:v>
                </c:pt>
                <c:pt idx="13">
                  <c:v>4.7208859053985287E-2</c:v>
                </c:pt>
                <c:pt idx="14">
                  <c:v>4.132628919303457E-2</c:v>
                </c:pt>
                <c:pt idx="15">
                  <c:v>3.6391361891595649E-2</c:v>
                </c:pt>
                <c:pt idx="16">
                  <c:v>2.1868314781847177E-2</c:v>
                </c:pt>
                <c:pt idx="17">
                  <c:v>2.1977678223840296E-3</c:v>
                </c:pt>
                <c:pt idx="18">
                  <c:v>1.2368744513715595E-2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26-485A-B929-A715177891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High-skill opportunity jobs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Sheet1!$D$2:$D$20</c:f>
              <c:numCache>
                <c:formatCode>0.0%</c:formatCode>
                <c:ptCount val="19"/>
                <c:pt idx="0">
                  <c:v>0.25979958657590679</c:v>
                </c:pt>
                <c:pt idx="1">
                  <c:v>0.33373369225178035</c:v>
                </c:pt>
                <c:pt idx="2">
                  <c:v>0.16796726538160928</c:v>
                </c:pt>
                <c:pt idx="3">
                  <c:v>0.22368377734415865</c:v>
                </c:pt>
                <c:pt idx="4">
                  <c:v>0.22113598379856433</c:v>
                </c:pt>
                <c:pt idx="5">
                  <c:v>0.37614465158894872</c:v>
                </c:pt>
                <c:pt idx="6">
                  <c:v>0.3675501875112579</c:v>
                </c:pt>
                <c:pt idx="7">
                  <c:v>0.4073918053403463</c:v>
                </c:pt>
                <c:pt idx="8">
                  <c:v>0.42334889813400051</c:v>
                </c:pt>
                <c:pt idx="9">
                  <c:v>0.25024185847111158</c:v>
                </c:pt>
                <c:pt idx="10">
                  <c:v>0.28953681371126733</c:v>
                </c:pt>
                <c:pt idx="11">
                  <c:v>0.31487098383364492</c:v>
                </c:pt>
                <c:pt idx="12">
                  <c:v>0.27356484292165517</c:v>
                </c:pt>
                <c:pt idx="13">
                  <c:v>0.21489331581834442</c:v>
                </c:pt>
                <c:pt idx="14">
                  <c:v>0.18838056534492773</c:v>
                </c:pt>
                <c:pt idx="15">
                  <c:v>0.20291604583057232</c:v>
                </c:pt>
                <c:pt idx="16">
                  <c:v>0.16573982565620682</c:v>
                </c:pt>
                <c:pt idx="17">
                  <c:v>0.11744313794187622</c:v>
                </c:pt>
                <c:pt idx="18">
                  <c:v>0.14948024310258753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26-485A-B929-A715177891B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 jobs</c:v>
                </c:pt>
              </c:strCache>
            </c:strRef>
          </c:tx>
          <c:spPr>
            <a:solidFill>
              <a:srgbClr val="A6AAA9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Total</c:v>
                </c:pt>
                <c:pt idx="1">
                  <c:v>Utilities</c:v>
                </c:pt>
                <c:pt idx="2">
                  <c:v>Construction</c:v>
                </c:pt>
                <c:pt idx="3">
                  <c:v>Logistics</c:v>
                </c:pt>
                <c:pt idx="4">
                  <c:v>Manufacturing</c:v>
                </c:pt>
                <c:pt idx="5">
                  <c:v>Government</c:v>
                </c:pt>
                <c:pt idx="6">
                  <c:v>Information</c:v>
                </c:pt>
                <c:pt idx="7">
                  <c:v>Headquarters</c:v>
                </c:pt>
                <c:pt idx="8">
                  <c:v>Prof. Srvcs.</c:v>
                </c:pt>
                <c:pt idx="9">
                  <c:v>Wholesale</c:v>
                </c:pt>
                <c:pt idx="10">
                  <c:v>Health Care</c:v>
                </c:pt>
                <c:pt idx="11">
                  <c:v>Finance</c:v>
                </c:pt>
                <c:pt idx="12">
                  <c:v>Education</c:v>
                </c:pt>
                <c:pt idx="13">
                  <c:v>Real Estate</c:v>
                </c:pt>
                <c:pt idx="14">
                  <c:v>Local Services</c:v>
                </c:pt>
                <c:pt idx="15">
                  <c:v>Admin.</c:v>
                </c:pt>
                <c:pt idx="16">
                  <c:v>Arts/Ent.</c:v>
                </c:pt>
                <c:pt idx="17">
                  <c:v>Hospitality</c:v>
                </c:pt>
                <c:pt idx="18">
                  <c:v>Retail</c:v>
                </c:pt>
              </c:strCache>
            </c:strRef>
          </c:cat>
          <c:val>
            <c:numRef>
              <c:f>Sheet1!$E$2:$E$20</c:f>
              <c:numCache>
                <c:formatCode>0.0%</c:formatCode>
                <c:ptCount val="19"/>
                <c:pt idx="0">
                  <c:v>0.58574154907704612</c:v>
                </c:pt>
                <c:pt idx="1">
                  <c:v>0.22119320288038674</c:v>
                </c:pt>
                <c:pt idx="2">
                  <c:v>0.44032020938424193</c:v>
                </c:pt>
                <c:pt idx="3">
                  <c:v>0.52297367630693536</c:v>
                </c:pt>
                <c:pt idx="4">
                  <c:v>0.54619678831132168</c:v>
                </c:pt>
                <c:pt idx="5">
                  <c:v>0.42751430636676652</c:v>
                </c:pt>
                <c:pt idx="6">
                  <c:v>0.42033273166070328</c:v>
                </c:pt>
                <c:pt idx="7">
                  <c:v>0.40186085905196262</c:v>
                </c:pt>
                <c:pt idx="8">
                  <c:v>0.42329661933950508</c:v>
                </c:pt>
                <c:pt idx="9">
                  <c:v>0.59693134615747678</c:v>
                </c:pt>
                <c:pt idx="10">
                  <c:v>0.58533043708041699</c:v>
                </c:pt>
                <c:pt idx="11">
                  <c:v>0.51388237257510805</c:v>
                </c:pt>
                <c:pt idx="12">
                  <c:v>0.57215996194406493</c:v>
                </c:pt>
                <c:pt idx="13">
                  <c:v>0.6529241768358186</c:v>
                </c:pt>
                <c:pt idx="14">
                  <c:v>0.67717450085815467</c:v>
                </c:pt>
                <c:pt idx="15">
                  <c:v>0.70011901994699044</c:v>
                </c:pt>
                <c:pt idx="16">
                  <c:v>0.69302941503552595</c:v>
                </c:pt>
                <c:pt idx="17">
                  <c:v>0.83503918553391587</c:v>
                </c:pt>
                <c:pt idx="18">
                  <c:v>0.75677036212933502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426-485A-B929-A715177891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66317584"/>
        <c:axId val="366320328"/>
      </c:barChart>
      <c:catAx>
        <c:axId val="366317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-5400000"/>
          <a:lstStyle/>
          <a:p>
            <a:pPr>
              <a:defRPr sz="1200" b="0" i="0" u="none" strike="noStrike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en-US"/>
          </a:p>
        </c:txPr>
        <c:crossAx val="366320328"/>
        <c:crosses val="autoZero"/>
        <c:auto val="1"/>
        <c:lblAlgn val="ctr"/>
        <c:lblOffset val="100"/>
        <c:noMultiLvlLbl val="1"/>
      </c:catAx>
      <c:valAx>
        <c:axId val="36632032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595959"/>
                </a:solidFill>
                <a:latin typeface="Interstate Mono - Lgt"/>
              </a:defRPr>
            </a:pPr>
            <a:endParaRPr lang="en-US"/>
          </a:p>
        </c:txPr>
        <c:crossAx val="366317584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1.0342294120655269E-2"/>
          <c:y val="1.3633284502003917E-2"/>
          <c:w val="0.97524521418952326"/>
          <c:h val="7.8528335877986633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400" b="0" i="0" u="none" strike="noStrike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99200000000001E-2"/>
          <c:y val="6.9307999999999995E-2"/>
          <c:w val="0.96170100000000003"/>
          <c:h val="0.8188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layout>
                <c:manualLayout>
                  <c:x val="0.18238918725578926"/>
                  <c:y val="-0.126933555165930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34D-4891-8420-9FB058AF4997}"/>
                </c:ext>
                <c:ext xmlns:c15="http://schemas.microsoft.com/office/drawing/2012/chart" uri="{CE6537A1-D6FC-4f65-9D91-7224C49458BB}"/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8.2000000000000003E-2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AB-461C-9454-D804CC0141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Chicago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AB-461C-9454-D804CC0141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Atlanta</c:v>
                </c:pt>
              </c:strCache>
            </c:strRef>
          </c:tx>
          <c:spPr>
            <a:solidFill>
              <a:srgbClr val="67CDDB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numFmt formatCode="#,##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0" i="0" u="none" strike="noStrike">
                      <a:solidFill>
                        <a:srgbClr val="635E5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AB-461C-9454-D804CC01417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Denver </c:v>
                </c:pt>
              </c:strCache>
            </c:strRef>
          </c:tx>
          <c:spPr>
            <a:solidFill>
              <a:srgbClr val="2E75B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0.18099999999999999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AB-461C-9454-D804CC014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30"/>
        <c:axId val="366317192"/>
        <c:axId val="366323464"/>
      </c:barChart>
      <c:catAx>
        <c:axId val="3663171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6323464"/>
        <c:crosses val="autoZero"/>
        <c:auto val="1"/>
        <c:lblAlgn val="ctr"/>
        <c:lblOffset val="100"/>
        <c:noMultiLvlLbl val="1"/>
      </c:catAx>
      <c:valAx>
        <c:axId val="36632346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6317192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14217975972755E-2"/>
          <c:y val="0"/>
          <c:w val="0.97985"/>
          <c:h val="0.886468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Share of black workers in all occupations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0.13200000000000001</c:v>
                </c:pt>
                <c:pt idx="1">
                  <c:v>0.13800000000000001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99-4E6B-92C8-E23E0B7B766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Share of black workers in computer &amp; math-related occupations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8.8999999999999996E-2</c:v>
                </c:pt>
                <c:pt idx="1">
                  <c:v>7.3999999999999996E-2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99-4E6B-92C8-E23E0B7B7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338381992"/>
        <c:axId val="338386304"/>
      </c:barChart>
      <c:catAx>
        <c:axId val="338381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FFFFFF"/>
                </a:solidFill>
                <a:latin typeface="Helvetica"/>
              </a:defRPr>
            </a:pPr>
            <a:endParaRPr lang="en-US"/>
          </a:p>
        </c:txPr>
        <c:crossAx val="338386304"/>
        <c:crosses val="autoZero"/>
        <c:auto val="1"/>
        <c:lblAlgn val="ctr"/>
        <c:lblOffset val="100"/>
        <c:noMultiLvlLbl val="1"/>
      </c:catAx>
      <c:valAx>
        <c:axId val="338386304"/>
        <c:scaling>
          <c:orientation val="minMax"/>
          <c:max val="0.2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38381992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14217975972755E-2"/>
          <c:y val="0"/>
          <c:w val="0.97985"/>
          <c:h val="0.886468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Share of black workers in all occupations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0.13200000000000001</c:v>
                </c:pt>
                <c:pt idx="1">
                  <c:v>0.13800000000000001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99-4E6B-92C8-E23E0B7B766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Share of black workers in computer &amp; math-related occupations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8.8999999999999996E-2</c:v>
                </c:pt>
                <c:pt idx="1">
                  <c:v>7.3999999999999996E-2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99-4E6B-92C8-E23E0B7B7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366316016"/>
        <c:axId val="366317976"/>
      </c:barChart>
      <c:catAx>
        <c:axId val="366316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FFFFFF"/>
                </a:solidFill>
                <a:latin typeface="Helvetica"/>
              </a:defRPr>
            </a:pPr>
            <a:endParaRPr lang="en-US"/>
          </a:p>
        </c:txPr>
        <c:crossAx val="366317976"/>
        <c:crosses val="autoZero"/>
        <c:auto val="1"/>
        <c:lblAlgn val="ctr"/>
        <c:lblOffset val="100"/>
        <c:noMultiLvlLbl val="1"/>
      </c:catAx>
      <c:valAx>
        <c:axId val="366317976"/>
        <c:scaling>
          <c:orientation val="minMax"/>
          <c:max val="0.2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6316016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99200000000001E-2"/>
          <c:y val="6.9307999999999995E-2"/>
          <c:w val="0.96170100000000003"/>
          <c:h val="0.8188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layout>
                <c:manualLayout>
                  <c:x val="0.18238918725578926"/>
                  <c:y val="-0.126933555165930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34D-4891-8420-9FB058AF4997}"/>
                </c:ext>
                <c:ext xmlns:c15="http://schemas.microsoft.com/office/drawing/2012/chart" uri="{CE6537A1-D6FC-4f65-9D91-7224C49458BB}"/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8.2000000000000003E-2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AB-461C-9454-D804CC0141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Chicago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AB-461C-9454-D804CC0141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Atlanta</c:v>
                </c:pt>
              </c:strCache>
            </c:strRef>
          </c:tx>
          <c:spPr>
            <a:solidFill>
              <a:srgbClr val="67CDDB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numFmt formatCode="#,##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0" i="0" u="none" strike="noStrike">
                      <a:solidFill>
                        <a:srgbClr val="635E5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AB-461C-9454-D804CC01417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Denver </c:v>
                </c:pt>
              </c:strCache>
            </c:strRef>
          </c:tx>
          <c:spPr>
            <a:solidFill>
              <a:srgbClr val="2E75B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0.18099999999999999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AB-461C-9454-D804CC014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30"/>
        <c:axId val="366321504"/>
        <c:axId val="365453048"/>
      </c:barChart>
      <c:catAx>
        <c:axId val="366321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5453048"/>
        <c:crosses val="autoZero"/>
        <c:auto val="1"/>
        <c:lblAlgn val="ctr"/>
        <c:lblOffset val="100"/>
        <c:noMultiLvlLbl val="1"/>
      </c:catAx>
      <c:valAx>
        <c:axId val="36545304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6321504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14217975972755E-2"/>
          <c:y val="0"/>
          <c:w val="0.97985"/>
          <c:h val="0.886468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Share of black workers in all occupations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0.13200000000000001</c:v>
                </c:pt>
                <c:pt idx="1">
                  <c:v>0.13800000000000001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99-4E6B-92C8-E23E0B7B766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Share of black workers in computer &amp; math-related occupations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8.8999999999999996E-2</c:v>
                </c:pt>
                <c:pt idx="1">
                  <c:v>7.3999999999999996E-2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99-4E6B-92C8-E23E0B7B7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367311624"/>
        <c:axId val="367312800"/>
      </c:barChart>
      <c:catAx>
        <c:axId val="367311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FFFFFF"/>
                </a:solidFill>
                <a:latin typeface="Helvetica"/>
              </a:defRPr>
            </a:pPr>
            <a:endParaRPr lang="en-US"/>
          </a:p>
        </c:txPr>
        <c:crossAx val="367312800"/>
        <c:crosses val="autoZero"/>
        <c:auto val="1"/>
        <c:lblAlgn val="ctr"/>
        <c:lblOffset val="100"/>
        <c:noMultiLvlLbl val="1"/>
      </c:catAx>
      <c:valAx>
        <c:axId val="367312800"/>
        <c:scaling>
          <c:orientation val="minMax"/>
          <c:max val="0.2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7311624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99200000000001E-2"/>
          <c:y val="6.9307999999999995E-2"/>
          <c:w val="0.96170100000000003"/>
          <c:h val="0.8188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layout>
                <c:manualLayout>
                  <c:x val="0.18238918725578926"/>
                  <c:y val="-0.126933555165930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34D-4891-8420-9FB058AF4997}"/>
                </c:ext>
                <c:ext xmlns:c15="http://schemas.microsoft.com/office/drawing/2012/chart" uri="{CE6537A1-D6FC-4f65-9D91-7224C49458BB}"/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8.2000000000000003E-2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AB-461C-9454-D804CC0141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Chicago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AB-461C-9454-D804CC0141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Atlanta</c:v>
                </c:pt>
              </c:strCache>
            </c:strRef>
          </c:tx>
          <c:spPr>
            <a:solidFill>
              <a:srgbClr val="67CDDB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numFmt formatCode="#,##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0" i="0" u="none" strike="noStrike">
                      <a:solidFill>
                        <a:srgbClr val="635E5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AB-461C-9454-D804CC01417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Denver </c:v>
                </c:pt>
              </c:strCache>
            </c:strRef>
          </c:tx>
          <c:spPr>
            <a:solidFill>
              <a:srgbClr val="2E75B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0.18099999999999999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AB-461C-9454-D804CC014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30"/>
        <c:axId val="367312408"/>
        <c:axId val="367315936"/>
      </c:barChart>
      <c:catAx>
        <c:axId val="3673124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7315936"/>
        <c:crosses val="autoZero"/>
        <c:auto val="1"/>
        <c:lblAlgn val="ctr"/>
        <c:lblOffset val="100"/>
        <c:noMultiLvlLbl val="1"/>
      </c:catAx>
      <c:valAx>
        <c:axId val="36731593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7312408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14217975972755E-2"/>
          <c:y val="0"/>
          <c:w val="0.97985"/>
          <c:h val="0.886468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Share of black workers in all occupations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0.13200000000000001</c:v>
                </c:pt>
                <c:pt idx="1">
                  <c:v>0.13800000000000001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99-4E6B-92C8-E23E0B7B766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Share of black workers in computer &amp; math-related occupations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8.8999999999999996E-2</c:v>
                </c:pt>
                <c:pt idx="1">
                  <c:v>7.3999999999999996E-2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99-4E6B-92C8-E23E0B7B7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367314760"/>
        <c:axId val="367313584"/>
      </c:barChart>
      <c:catAx>
        <c:axId val="367314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FFFFFF"/>
                </a:solidFill>
                <a:latin typeface="Helvetica"/>
              </a:defRPr>
            </a:pPr>
            <a:endParaRPr lang="en-US"/>
          </a:p>
        </c:txPr>
        <c:crossAx val="367313584"/>
        <c:crosses val="autoZero"/>
        <c:auto val="1"/>
        <c:lblAlgn val="ctr"/>
        <c:lblOffset val="100"/>
        <c:noMultiLvlLbl val="1"/>
      </c:catAx>
      <c:valAx>
        <c:axId val="367313584"/>
        <c:scaling>
          <c:orientation val="minMax"/>
          <c:max val="0.2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7314760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99200000000001E-2"/>
          <c:y val="6.9307999999999995E-2"/>
          <c:w val="0.96170100000000003"/>
          <c:h val="0.8188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layout>
                <c:manualLayout>
                  <c:x val="0.18238918725578926"/>
                  <c:y val="-0.126933555165930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34D-4891-8420-9FB058AF4997}"/>
                </c:ext>
                <c:ext xmlns:c15="http://schemas.microsoft.com/office/drawing/2012/chart" uri="{CE6537A1-D6FC-4f65-9D91-7224C49458BB}"/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8.2000000000000003E-2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AB-461C-9454-D804CC0141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Chicago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AB-461C-9454-D804CC0141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Atlanta</c:v>
                </c:pt>
              </c:strCache>
            </c:strRef>
          </c:tx>
          <c:spPr>
            <a:solidFill>
              <a:srgbClr val="67CDDB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numFmt formatCode="#,##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0" i="0" u="none" strike="noStrike">
                      <a:solidFill>
                        <a:srgbClr val="635E5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AB-461C-9454-D804CC01417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Denver </c:v>
                </c:pt>
              </c:strCache>
            </c:strRef>
          </c:tx>
          <c:spPr>
            <a:solidFill>
              <a:srgbClr val="2E75B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0.18099999999999999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AB-461C-9454-D804CC014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30"/>
        <c:axId val="367310840"/>
        <c:axId val="367316720"/>
      </c:barChart>
      <c:catAx>
        <c:axId val="367310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7316720"/>
        <c:crosses val="autoZero"/>
        <c:auto val="1"/>
        <c:lblAlgn val="ctr"/>
        <c:lblOffset val="100"/>
        <c:noMultiLvlLbl val="1"/>
      </c:catAx>
      <c:valAx>
        <c:axId val="3673167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7310840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14217975972755E-2"/>
          <c:y val="0"/>
          <c:w val="0.97985"/>
          <c:h val="0.886468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Share of black workers in all occupations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0.13200000000000001</c:v>
                </c:pt>
                <c:pt idx="1">
                  <c:v>0.13800000000000001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99-4E6B-92C8-E23E0B7B766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Share of black workers in computer &amp; math-related occupations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8.8999999999999996E-2</c:v>
                </c:pt>
                <c:pt idx="1">
                  <c:v>7.3999999999999996E-2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99-4E6B-92C8-E23E0B7B7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367314368"/>
        <c:axId val="367317112"/>
      </c:barChart>
      <c:catAx>
        <c:axId val="367314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FFFFFF"/>
                </a:solidFill>
                <a:latin typeface="Helvetica"/>
              </a:defRPr>
            </a:pPr>
            <a:endParaRPr lang="en-US"/>
          </a:p>
        </c:txPr>
        <c:crossAx val="367317112"/>
        <c:crosses val="autoZero"/>
        <c:auto val="1"/>
        <c:lblAlgn val="ctr"/>
        <c:lblOffset val="100"/>
        <c:noMultiLvlLbl val="1"/>
      </c:catAx>
      <c:valAx>
        <c:axId val="367317112"/>
        <c:scaling>
          <c:orientation val="minMax"/>
          <c:max val="0.2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7314368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99200000000001E-2"/>
          <c:y val="6.9307999999999995E-2"/>
          <c:w val="0.96170100000000003"/>
          <c:h val="0.8188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layout>
                <c:manualLayout>
                  <c:x val="0.18238918725578926"/>
                  <c:y val="-0.126933555165930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34D-4891-8420-9FB058AF4997}"/>
                </c:ext>
                <c:ext xmlns:c15="http://schemas.microsoft.com/office/drawing/2012/chart" uri="{CE6537A1-D6FC-4f65-9D91-7224C49458BB}"/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8.2000000000000003E-2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AB-461C-9454-D804CC0141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Chicago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AB-461C-9454-D804CC0141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Atlanta</c:v>
                </c:pt>
              </c:strCache>
            </c:strRef>
          </c:tx>
          <c:spPr>
            <a:solidFill>
              <a:srgbClr val="67CDDB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numFmt formatCode="#,##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0" i="0" u="none" strike="noStrike">
                      <a:solidFill>
                        <a:srgbClr val="635E5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AB-461C-9454-D804CC01417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Denver </c:v>
                </c:pt>
              </c:strCache>
            </c:strRef>
          </c:tx>
          <c:spPr>
            <a:solidFill>
              <a:srgbClr val="2E75B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0.18099999999999999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AB-461C-9454-D804CC014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30"/>
        <c:axId val="367315544"/>
        <c:axId val="367317504"/>
      </c:barChart>
      <c:catAx>
        <c:axId val="367315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7317504"/>
        <c:crosses val="autoZero"/>
        <c:auto val="1"/>
        <c:lblAlgn val="ctr"/>
        <c:lblOffset val="100"/>
        <c:noMultiLvlLbl val="1"/>
      </c:catAx>
      <c:valAx>
        <c:axId val="36731750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7315544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14217975972755E-2"/>
          <c:y val="0"/>
          <c:w val="0.97985"/>
          <c:h val="0.886468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Share of black workers in all occupations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0.13200000000000001</c:v>
                </c:pt>
                <c:pt idx="1">
                  <c:v>0.13800000000000001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99-4E6B-92C8-E23E0B7B766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Share of black workers in computer &amp; math-related occupations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8.8999999999999996E-2</c:v>
                </c:pt>
                <c:pt idx="1">
                  <c:v>7.3999999999999996E-2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99-4E6B-92C8-E23E0B7B7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367310448"/>
        <c:axId val="366322680"/>
      </c:barChart>
      <c:catAx>
        <c:axId val="3673104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FFFFFF"/>
                </a:solidFill>
                <a:latin typeface="Helvetica"/>
              </a:defRPr>
            </a:pPr>
            <a:endParaRPr lang="en-US"/>
          </a:p>
        </c:txPr>
        <c:crossAx val="366322680"/>
        <c:crosses val="autoZero"/>
        <c:auto val="1"/>
        <c:lblAlgn val="ctr"/>
        <c:lblOffset val="100"/>
        <c:noMultiLvlLbl val="1"/>
      </c:catAx>
      <c:valAx>
        <c:axId val="366322680"/>
        <c:scaling>
          <c:orientation val="minMax"/>
          <c:max val="0.2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7310448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99200000000001E-2"/>
          <c:y val="6.9307999999999995E-2"/>
          <c:w val="0.96170100000000003"/>
          <c:h val="0.8188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layout>
                <c:manualLayout>
                  <c:x val="0.18238918725578926"/>
                  <c:y val="-0.126933555165930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34D-4891-8420-9FB058AF4997}"/>
                </c:ext>
                <c:ext xmlns:c15="http://schemas.microsoft.com/office/drawing/2012/chart" uri="{CE6537A1-D6FC-4f65-9D91-7224C49458BB}"/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8.2000000000000003E-2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AB-461C-9454-D804CC0141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Chicago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AB-461C-9454-D804CC0141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Atlanta</c:v>
                </c:pt>
              </c:strCache>
            </c:strRef>
          </c:tx>
          <c:spPr>
            <a:solidFill>
              <a:srgbClr val="67CDDB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numFmt formatCode="#,##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0" i="0" u="none" strike="noStrike">
                      <a:solidFill>
                        <a:srgbClr val="635E5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AB-461C-9454-D804CC01417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Denver </c:v>
                </c:pt>
              </c:strCache>
            </c:strRef>
          </c:tx>
          <c:spPr>
            <a:solidFill>
              <a:srgbClr val="2E75B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0.18099999999999999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AB-461C-9454-D804CC014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30"/>
        <c:axId val="368439352"/>
        <c:axId val="368446016"/>
      </c:barChart>
      <c:catAx>
        <c:axId val="3684393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8446016"/>
        <c:crosses val="autoZero"/>
        <c:auto val="1"/>
        <c:lblAlgn val="ctr"/>
        <c:lblOffset val="100"/>
        <c:noMultiLvlLbl val="1"/>
      </c:catAx>
      <c:valAx>
        <c:axId val="36844601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8439352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C45-4B20-B5BD-D0BA7613087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C45-4B20-B5BD-D0BA7613087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C45-4B20-B5BD-D0BA761308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Charts!$E$3:$E$6</c:f>
              <c:strCache>
                <c:ptCount val="4"/>
                <c:pt idx="0">
                  <c:v>Top 100 metro areas</c:v>
                </c:pt>
                <c:pt idx="1">
                  <c:v>Chicago</c:v>
                </c:pt>
                <c:pt idx="2">
                  <c:v>Atlanta</c:v>
                </c:pt>
                <c:pt idx="3">
                  <c:v>Denver</c:v>
                </c:pt>
              </c:strCache>
            </c:strRef>
          </c:cat>
          <c:val>
            <c:numRef>
              <c:f>Charts!$F$3:$F$6</c:f>
              <c:numCache>
                <c:formatCode>0.0%</c:formatCode>
                <c:ptCount val="4"/>
                <c:pt idx="0">
                  <c:v>7.7334154771481006E-2</c:v>
                </c:pt>
                <c:pt idx="1">
                  <c:v>2.5610245777237799E-2</c:v>
                </c:pt>
                <c:pt idx="2">
                  <c:v>9.2103161343420198E-2</c:v>
                </c:pt>
                <c:pt idx="3">
                  <c:v>0.17989741435268999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C45-4B20-B5BD-D0BA761308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-27"/>
        <c:axId val="338381208"/>
        <c:axId val="338385912"/>
      </c:barChart>
      <c:catAx>
        <c:axId val="338381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338385912"/>
        <c:crosses val="autoZero"/>
        <c:auto val="1"/>
        <c:lblAlgn val="ctr"/>
        <c:lblOffset val="100"/>
        <c:noMultiLvlLbl val="0"/>
      </c:catAx>
      <c:valAx>
        <c:axId val="338385912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338381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14217975972755E-2"/>
          <c:y val="0"/>
          <c:w val="0.97985"/>
          <c:h val="0.886468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Share of black workers in all occupations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0.13200000000000001</c:v>
                </c:pt>
                <c:pt idx="1">
                  <c:v>0.13800000000000001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99-4E6B-92C8-E23E0B7B766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Share of black workers in computer &amp; math-related occupations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8.8999999999999996E-2</c:v>
                </c:pt>
                <c:pt idx="1">
                  <c:v>7.3999999999999996E-2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99-4E6B-92C8-E23E0B7B7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368441704"/>
        <c:axId val="368442096"/>
      </c:barChart>
      <c:catAx>
        <c:axId val="3684417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FFFFFF"/>
                </a:solidFill>
                <a:latin typeface="Helvetica"/>
              </a:defRPr>
            </a:pPr>
            <a:endParaRPr lang="en-US"/>
          </a:p>
        </c:txPr>
        <c:crossAx val="368442096"/>
        <c:crosses val="autoZero"/>
        <c:auto val="1"/>
        <c:lblAlgn val="ctr"/>
        <c:lblOffset val="100"/>
        <c:noMultiLvlLbl val="1"/>
      </c:catAx>
      <c:valAx>
        <c:axId val="368442096"/>
        <c:scaling>
          <c:orientation val="minMax"/>
          <c:max val="0.2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8441704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48E-42A7-A043-22A1B5B0DDC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48E-42A7-A043-22A1B5B0DDC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48E-42A7-A043-22A1B5B0DDC8}"/>
              </c:ext>
            </c:extLst>
          </c:dPt>
          <c:dLbls>
            <c:dLbl>
              <c:idx val="2"/>
              <c:layout>
                <c:manualLayout>
                  <c:x val="-6.6773504273505493E-3"/>
                  <c:y val="0.1165210001250406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48E-42A7-A043-22A1B5B0DDC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Charts!$E$3:$E$6</c:f>
              <c:strCache>
                <c:ptCount val="4"/>
                <c:pt idx="0">
                  <c:v>Top 100 metro areas</c:v>
                </c:pt>
                <c:pt idx="1">
                  <c:v>Chicago</c:v>
                </c:pt>
                <c:pt idx="2">
                  <c:v>Atlanta</c:v>
                </c:pt>
                <c:pt idx="3">
                  <c:v>Denver</c:v>
                </c:pt>
              </c:strCache>
            </c:strRef>
          </c:cat>
          <c:val>
            <c:numRef>
              <c:f>Charts!$G$3:$G$6</c:f>
              <c:numCache>
                <c:formatCode>0.0%</c:formatCode>
                <c:ptCount val="4"/>
                <c:pt idx="0">
                  <c:v>4.5587407901012601E-2</c:v>
                </c:pt>
                <c:pt idx="1">
                  <c:v>5.2049746318533201E-2</c:v>
                </c:pt>
                <c:pt idx="2">
                  <c:v>-2.7750485128604798E-3</c:v>
                </c:pt>
                <c:pt idx="3">
                  <c:v>6.12126220765421E-2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48E-42A7-A043-22A1B5B0DD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-27"/>
        <c:axId val="338387088"/>
        <c:axId val="338387480"/>
      </c:barChart>
      <c:catAx>
        <c:axId val="33838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338387480"/>
        <c:crosses val="autoZero"/>
        <c:auto val="1"/>
        <c:lblAlgn val="ctr"/>
        <c:lblOffset val="100"/>
        <c:noMultiLvlLbl val="0"/>
      </c:catAx>
      <c:valAx>
        <c:axId val="33838748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33838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FB5-4CFE-9ED9-C73453A3F99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FB5-4CFE-9ED9-C73453A3F99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FB5-4CFE-9ED9-C73453A3F992}"/>
              </c:ext>
            </c:extLst>
          </c:dPt>
          <c:dLbls>
            <c:dLbl>
              <c:idx val="0"/>
              <c:layout>
                <c:manualLayout>
                  <c:x val="-1.5302084625024029E-17"/>
                  <c:y val="9.65459715321764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FB5-4CFE-9ED9-C73453A3F99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Charts!$E$3:$E$6</c:f>
              <c:strCache>
                <c:ptCount val="4"/>
                <c:pt idx="0">
                  <c:v>Top 100 metro areas</c:v>
                </c:pt>
                <c:pt idx="1">
                  <c:v>Chicago</c:v>
                </c:pt>
                <c:pt idx="2">
                  <c:v>Atlanta</c:v>
                </c:pt>
                <c:pt idx="3">
                  <c:v>Denver</c:v>
                </c:pt>
              </c:strCache>
            </c:strRef>
          </c:cat>
          <c:val>
            <c:numRef>
              <c:f>Charts!$H$3:$H$6</c:f>
              <c:numCache>
                <c:formatCode>0.0%</c:formatCode>
                <c:ptCount val="4"/>
                <c:pt idx="0">
                  <c:v>-4.57E-4</c:v>
                </c:pt>
                <c:pt idx="1">
                  <c:v>1.341E-2</c:v>
                </c:pt>
                <c:pt idx="2">
                  <c:v>-3.8985400000000003E-2</c:v>
                </c:pt>
                <c:pt idx="3">
                  <c:v>1.1340899999999999E-2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FB5-4CFE-9ED9-C73453A3F9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-27"/>
        <c:axId val="364301080"/>
        <c:axId val="364297552"/>
      </c:barChart>
      <c:catAx>
        <c:axId val="364301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364297552"/>
        <c:crosses val="autoZero"/>
        <c:auto val="1"/>
        <c:lblAlgn val="ctr"/>
        <c:lblOffset val="100"/>
        <c:noMultiLvlLbl val="0"/>
      </c:catAx>
      <c:valAx>
        <c:axId val="364297552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364301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435315551967907E-2"/>
          <c:y val="0.15052008561280633"/>
          <c:w val="0.91007811486947598"/>
          <c:h val="0.70475797680540819"/>
        </c:manualLayout>
      </c:layout>
      <c:lineChart>
        <c:grouping val="standard"/>
        <c:varyColors val="0"/>
        <c:ser>
          <c:idx val="0"/>
          <c:order val="0"/>
          <c:tx>
            <c:strRef>
              <c:f>'Line Chart'!$A$16</c:f>
              <c:strCache>
                <c:ptCount val="1"/>
                <c:pt idx="0">
                  <c:v>White people</c:v>
                </c:pt>
              </c:strCache>
            </c:strRef>
          </c:tx>
          <c:spPr>
            <a:ln w="44450">
              <a:solidFill>
                <a:srgbClr val="053769"/>
              </a:solidFill>
            </a:ln>
          </c:spPr>
          <c:marker>
            <c:symbol val="none"/>
          </c:marker>
          <c:cat>
            <c:numRef>
              <c:f>'Line Chart'!$B$15:$L$15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'Line Chart'!$B$16:$L$16</c:f>
              <c:numCache>
                <c:formatCode>0</c:formatCode>
                <c:ptCount val="11"/>
                <c:pt idx="0">
                  <c:v>47000</c:v>
                </c:pt>
                <c:pt idx="1">
                  <c:v>48000</c:v>
                </c:pt>
                <c:pt idx="2">
                  <c:v>47500</c:v>
                </c:pt>
                <c:pt idx="3">
                  <c:v>47000</c:v>
                </c:pt>
                <c:pt idx="4">
                  <c:v>46500</c:v>
                </c:pt>
                <c:pt idx="5">
                  <c:v>45500</c:v>
                </c:pt>
                <c:pt idx="6">
                  <c:v>45250</c:v>
                </c:pt>
                <c:pt idx="7">
                  <c:v>45000</c:v>
                </c:pt>
                <c:pt idx="8">
                  <c:v>46000</c:v>
                </c:pt>
                <c:pt idx="9">
                  <c:v>46000</c:v>
                </c:pt>
                <c:pt idx="10">
                  <c:v>49000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C90-4F4D-991B-A3104789194F}"/>
            </c:ext>
          </c:extLst>
        </c:ser>
        <c:ser>
          <c:idx val="1"/>
          <c:order val="1"/>
          <c:tx>
            <c:strRef>
              <c:f>'Line Chart'!$A$17</c:f>
              <c:strCache>
                <c:ptCount val="1"/>
                <c:pt idx="0">
                  <c:v>People of color</c:v>
                </c:pt>
              </c:strCache>
            </c:strRef>
          </c:tx>
          <c:spPr>
            <a:ln w="44450">
              <a:solidFill>
                <a:srgbClr val="43A3E5"/>
              </a:solidFill>
            </a:ln>
          </c:spPr>
          <c:marker>
            <c:symbol val="none"/>
          </c:marker>
          <c:cat>
            <c:numRef>
              <c:f>'Line Chart'!$B$15:$L$15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'Line Chart'!$B$17:$L$17</c:f>
              <c:numCache>
                <c:formatCode>0</c:formatCode>
                <c:ptCount val="11"/>
                <c:pt idx="0">
                  <c:v>30000</c:v>
                </c:pt>
                <c:pt idx="1">
                  <c:v>30500</c:v>
                </c:pt>
                <c:pt idx="2">
                  <c:v>30000</c:v>
                </c:pt>
                <c:pt idx="3">
                  <c:v>29500</c:v>
                </c:pt>
                <c:pt idx="4">
                  <c:v>29000</c:v>
                </c:pt>
                <c:pt idx="5">
                  <c:v>28500</c:v>
                </c:pt>
                <c:pt idx="6">
                  <c:v>28000</c:v>
                </c:pt>
                <c:pt idx="7">
                  <c:v>28500</c:v>
                </c:pt>
                <c:pt idx="8">
                  <c:v>28000</c:v>
                </c:pt>
                <c:pt idx="9">
                  <c:v>30000</c:v>
                </c:pt>
                <c:pt idx="10">
                  <c:v>30250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C90-4F4D-991B-A3104789194F}"/>
            </c:ext>
          </c:extLst>
        </c:ser>
        <c:ser>
          <c:idx val="2"/>
          <c:order val="2"/>
          <c:tx>
            <c:strRef>
              <c:f>'Line Chart'!#REF!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none"/>
          </c:marker>
          <c:cat>
            <c:numRef>
              <c:f>'Line Chart'!$B$15:$L$15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'Line Chart'!#REF!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C90-4F4D-991B-A3104789194F}"/>
            </c:ext>
          </c:extLst>
        </c:ser>
        <c:ser>
          <c:idx val="3"/>
          <c:order val="3"/>
          <c:tx>
            <c:strRef>
              <c:f>'Line Chart'!#REF!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none"/>
          </c:marker>
          <c:cat>
            <c:numRef>
              <c:f>'Line Chart'!$B$15:$L$15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'Line Chart'!#REF!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DC90-4F4D-991B-A3104789194F}"/>
            </c:ext>
          </c:extLst>
        </c:ser>
        <c:ser>
          <c:idx val="4"/>
          <c:order val="4"/>
          <c:tx>
            <c:strRef>
              <c:f>'Line Chart'!#REF!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none"/>
          </c:marker>
          <c:cat>
            <c:numRef>
              <c:f>'Line Chart'!$B$15:$L$15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'Line Chart'!#REF!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DC90-4F4D-991B-A3104789194F}"/>
            </c:ext>
          </c:extLst>
        </c:ser>
        <c:ser>
          <c:idx val="5"/>
          <c:order val="5"/>
          <c:tx>
            <c:strRef>
              <c:f>'Line Chart'!#REF!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none"/>
          </c:marker>
          <c:cat>
            <c:numRef>
              <c:f>'Line Chart'!$B$15:$L$15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'Line Chart'!#REF!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DC90-4F4D-991B-A31047891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4297160"/>
        <c:axId val="364301472"/>
      </c:lineChart>
      <c:catAx>
        <c:axId val="364297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64301472"/>
        <c:crosses val="autoZero"/>
        <c:auto val="1"/>
        <c:lblAlgn val="ctr"/>
        <c:lblOffset val="100"/>
        <c:tickLblSkip val="2"/>
        <c:noMultiLvlLbl val="0"/>
      </c:catAx>
      <c:valAx>
        <c:axId val="364301472"/>
        <c:scaling>
          <c:orientation val="minMax"/>
          <c:min val="2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6429716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99200000000001E-2"/>
          <c:y val="6.9307999999999995E-2"/>
          <c:w val="0.96170100000000003"/>
          <c:h val="0.8188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layout>
                <c:manualLayout>
                  <c:x val="0.18238918725578926"/>
                  <c:y val="-0.126933555165930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34D-4891-8420-9FB058AF4997}"/>
                </c:ext>
                <c:ext xmlns:c15="http://schemas.microsoft.com/office/drawing/2012/chart" uri="{CE6537A1-D6FC-4f65-9D91-7224C49458BB}"/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8.2000000000000003E-2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AB-461C-9454-D804CC0141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Chicago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AB-461C-9454-D804CC0141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Atlanta</c:v>
                </c:pt>
              </c:strCache>
            </c:strRef>
          </c:tx>
          <c:spPr>
            <a:solidFill>
              <a:srgbClr val="67CDDB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numFmt formatCode="#,##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0" i="0" u="none" strike="noStrike">
                      <a:solidFill>
                        <a:srgbClr val="635E5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AB-461C-9454-D804CC01417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Denver </c:v>
                </c:pt>
              </c:strCache>
            </c:strRef>
          </c:tx>
          <c:spPr>
            <a:solidFill>
              <a:srgbClr val="2E75B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635E5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Sheet1!$B$1:$B$1</c:f>
            </c:multiLvl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0.18099999999999999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AB-461C-9454-D804CC014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30"/>
        <c:axId val="364301864"/>
        <c:axId val="364296376"/>
      </c:barChart>
      <c:catAx>
        <c:axId val="364301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4296376"/>
        <c:crosses val="autoZero"/>
        <c:auto val="1"/>
        <c:lblAlgn val="ctr"/>
        <c:lblOffset val="100"/>
        <c:noMultiLvlLbl val="1"/>
      </c:catAx>
      <c:valAx>
        <c:axId val="36429637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4301864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14217975972755E-2"/>
          <c:y val="0"/>
          <c:w val="0.97985"/>
          <c:h val="0.886468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Share of black workers in all occupations</c:v>
                </c:pt>
              </c:strCache>
            </c:strRef>
          </c:tx>
          <c:spPr>
            <a:solidFill>
              <a:srgbClr val="76717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0.13200000000000001</c:v>
                </c:pt>
                <c:pt idx="1">
                  <c:v>0.13800000000000001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99-4E6B-92C8-E23E0B7B766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Share of black workers in computer &amp; math-related occupations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767171"/>
                    </a:solidFill>
                    <a:effectLst/>
                    <a:latin typeface="Franklin Gothic Book" panose="020B05030201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2010</c:v>
                </c:pt>
                <c:pt idx="1">
                  <c:v>2016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8.8999999999999996E-2</c:v>
                </c:pt>
                <c:pt idx="1">
                  <c:v>7.3999999999999996E-2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99-4E6B-92C8-E23E0B7B7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364298336"/>
        <c:axId val="364299904"/>
      </c:barChart>
      <c:catAx>
        <c:axId val="364298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FFFFFF"/>
                </a:solidFill>
                <a:latin typeface="Helvetica"/>
              </a:defRPr>
            </a:pPr>
            <a:endParaRPr lang="en-US"/>
          </a:p>
        </c:txPr>
        <c:crossAx val="364299904"/>
        <c:crosses val="autoZero"/>
        <c:auto val="1"/>
        <c:lblAlgn val="ctr"/>
        <c:lblOffset val="100"/>
        <c:noMultiLvlLbl val="1"/>
      </c:catAx>
      <c:valAx>
        <c:axId val="364299904"/>
        <c:scaling>
          <c:orientation val="minMax"/>
          <c:max val="0.2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Interstate Bold"/>
              </a:defRPr>
            </a:pPr>
            <a:endParaRPr lang="en-US"/>
          </a:p>
        </c:txPr>
        <c:crossAx val="364298336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991600000000003E-2"/>
          <c:y val="0.11060374233397641"/>
          <c:w val="0.94286300000000001"/>
          <c:h val="0.720317299737673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multiLvlStrRef>
              <c:f>Sheet1!$B$1:$E$1</c:f>
            </c:multiLvl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29.2</c:v>
                </c:pt>
                <c:pt idx="1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FC-45FF-AE6C-D659C16EDE4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Untitled 1</c:v>
                </c:pt>
              </c:strCache>
            </c:strRef>
          </c:tx>
          <c:spPr>
            <a:solidFill>
              <a:srgbClr val="FFA627"/>
            </a:solidFill>
            <a:ln w="12700" cap="flat">
              <a:noFill/>
              <a:miter lim="400000"/>
            </a:ln>
            <a:effectLst/>
          </c:spPr>
          <c:invertIfNegative val="0"/>
          <c:cat>
            <c:multiLvlStrRef>
              <c:f>Sheet1!$B$1:$E$1</c:f>
            </c:multiLvlStrRef>
          </c:cat>
          <c:val>
            <c:numRef>
              <c:f>Sheet1!$B$3:$E$3</c:f>
              <c:numCache>
                <c:formatCode>General</c:formatCode>
                <c:ptCount val="4"/>
                <c:pt idx="2">
                  <c:v>-16.100000000000001</c:v>
                </c:pt>
                <c:pt idx="3">
                  <c:v>-17.399999999999999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FC-45FF-AE6C-D659C16EDE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364294808"/>
        <c:axId val="364295592"/>
      </c:barChart>
      <c:catAx>
        <c:axId val="364294808"/>
        <c:scaling>
          <c:orientation val="maxMin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800" b="0" i="0" u="none" strike="noStrike">
                <a:solidFill>
                  <a:srgbClr val="FFFFFF"/>
                </a:solidFill>
                <a:latin typeface="Helvetica"/>
              </a:defRPr>
            </a:pPr>
            <a:endParaRPr lang="en-US"/>
          </a:p>
        </c:txPr>
        <c:crossAx val="364295592"/>
        <c:crosses val="autoZero"/>
        <c:auto val="1"/>
        <c:lblAlgn val="ctr"/>
        <c:lblOffset val="100"/>
        <c:noMultiLvlLbl val="1"/>
      </c:catAx>
      <c:valAx>
        <c:axId val="364295592"/>
        <c:scaling>
          <c:orientation val="minMax"/>
          <c:max val="30"/>
          <c:min val="-20"/>
        </c:scaling>
        <c:delete val="0"/>
        <c:axPos val="r"/>
        <c:majorGridlines>
          <c:spPr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c:spPr>
        </c:majorGridlines>
        <c:numFmt formatCode="0" sourceLinked="0"/>
        <c:majorTickMark val="none"/>
        <c:minorTickMark val="none"/>
        <c:tickLblPos val="high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FFFFFF"/>
                </a:solidFill>
                <a:latin typeface="Helvetica"/>
              </a:defRPr>
            </a:pPr>
            <a:endParaRPr lang="en-US"/>
          </a:p>
        </c:txPr>
        <c:crossAx val="364294808"/>
        <c:crosses val="min"/>
        <c:crossBetween val="between"/>
        <c:majorUnit val="10"/>
        <c:minorUnit val="5"/>
      </c:valAx>
      <c:spPr>
        <a:noFill/>
        <a:ln w="25400">
          <a:noFill/>
        </a:ln>
        <a:effectLst/>
      </c:spPr>
    </c:plotArea>
    <c:plotVisOnly val="1"/>
    <c:dispBlanksAs val="gap"/>
    <c:showDLblsOverMax val="1"/>
  </c:chart>
  <c:spPr>
    <a:solidFill>
      <a:srgbClr val="ECF1F8"/>
    </a:solidFill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0.05432</cdr:x>
      <cdr:y>1</cdr:y>
    </cdr:from>
    <cdr:to>
      <cdr:x>0.96184</cdr:x>
      <cdr:y>1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xmlns="" id="{4722AC0A-8BF9-47F4-9146-3A85117F5840}"/>
            </a:ext>
          </a:extLst>
        </cdr:cNvPr>
        <cdr:cNvCxnSpPr/>
      </cdr:nvCxnSpPr>
      <cdr:spPr>
        <a:xfrm xmlns:a="http://schemas.openxmlformats.org/drawingml/2006/main">
          <a:off x="378613" y="4841799"/>
          <a:ext cx="6324991" cy="0"/>
        </a:xfrm>
        <a:prstGeom xmlns:a="http://schemas.openxmlformats.org/drawingml/2006/main" prst="line">
          <a:avLst/>
        </a:prstGeom>
        <a:ln xmlns:a="http://schemas.openxmlformats.org/drawingml/2006/main" w="19050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0.12002</cdr:x>
      <cdr:y>0.00903</cdr:y>
    </cdr:from>
    <cdr:to>
      <cdr:x>0.45711</cdr:x>
      <cdr:y>0.08764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xmlns="" id="{66C2A468-DCC9-45BD-8B06-24A0CCF87E81}"/>
            </a:ext>
          </a:extLst>
        </cdr:cNvPr>
        <cdr:cNvSpPr/>
      </cdr:nvSpPr>
      <cdr:spPr>
        <a:xfrm xmlns:a="http://schemas.openxmlformats.org/drawingml/2006/main">
          <a:off x="1433471" y="43923"/>
          <a:ext cx="4025900" cy="3825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>
          <a:solidFill>
            <a:schemeClr val="tx1">
              <a:lumMod val="50000"/>
              <a:lumOff val="50000"/>
            </a:schemeClr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0.5019</cdr:x>
      <cdr:y>0.01119</cdr:y>
    </cdr:from>
    <cdr:to>
      <cdr:x>0.71138</cdr:x>
      <cdr:y>0.0898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xmlns="" id="{66C2A468-DCC9-45BD-8B06-24A0CCF87E81}"/>
            </a:ext>
          </a:extLst>
        </cdr:cNvPr>
        <cdr:cNvSpPr/>
      </cdr:nvSpPr>
      <cdr:spPr>
        <a:xfrm xmlns:a="http://schemas.openxmlformats.org/drawingml/2006/main">
          <a:off x="5994401" y="54440"/>
          <a:ext cx="2501900" cy="3825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>
          <a:solidFill>
            <a:schemeClr val="tx1">
              <a:lumMod val="50000"/>
              <a:lumOff val="50000"/>
            </a:schemeClr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0.78503</cdr:x>
      <cdr:y>0.0039</cdr:y>
    </cdr:from>
    <cdr:to>
      <cdr:x>0.91127</cdr:x>
      <cdr:y>0.08251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xmlns="" id="{66C2A468-DCC9-45BD-8B06-24A0CCF87E81}"/>
            </a:ext>
          </a:extLst>
        </cdr:cNvPr>
        <cdr:cNvSpPr/>
      </cdr:nvSpPr>
      <cdr:spPr>
        <a:xfrm xmlns:a="http://schemas.openxmlformats.org/drawingml/2006/main">
          <a:off x="9375924" y="18981"/>
          <a:ext cx="1507628" cy="3825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>
          <a:solidFill>
            <a:schemeClr val="tx1">
              <a:lumMod val="50000"/>
              <a:lumOff val="50000"/>
            </a:schemeClr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9DE7A-CBC3-454C-A21E-D8236DEFB4C8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6211C-83FE-4F8A-AAFF-2DF83372D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3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Place has always mattered to economy…but demands for place have shifted over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 19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century, America’s cities grew to become not only centers of commerce and trade, but powerhouses of invention and industry. </a:t>
            </a: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Within these cities, manufacturing activities often clustered in separate enclaves depending on what they were producing and for whom. A diverse mix of consumer-serving artisans—printers, cobblers, tailors, etc.—tended to locate in CBDs, close to retailers, business offices, and large numbers of unskilled workers.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Larger-scale firms with wider markets and bigger production footprints concentrated in discrete</a:t>
            </a:r>
            <a:r>
              <a:rPr lang="en-US" sz="1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industrial districts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distinguished by product, organization of production, power source</a:t>
            </a:r>
            <a:r>
              <a:rPr lang="en-US" dirty="0"/>
              <a:t>,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composition of workers. A mix of worker housing, smaller producers, and local-serving shops often co-located in these districts, allowing residents and workers</a:t>
            </a:r>
            <a:r>
              <a:rPr lang="en-US" sz="1200" baseline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easy access to daily needs and activities.</a:t>
            </a:r>
            <a:r>
              <a:rPr lang="en-US" dirty="0"/>
              <a:t>  </a:t>
            </a: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Demand for place dramatically changed with the advent of automobile, as people/jobs left central cities for greener, whiter, suburban pastures.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 mid-20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 also witnessed the rise of the suburban research park.  While the agricultural and industrial innovations of the past facilitated and benefited from a clustering of businesses and workers, many of the advanced, research-intensive firms of the day actually preferred the kind of physical development patterns—large footprints with ample parking—that allowed their researchers to keep their IP secret.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During the 21</a:t>
            </a:r>
            <a:r>
              <a:rPr lang="en-US" baseline="30000" dirty="0"/>
              <a:t>st</a:t>
            </a:r>
            <a:r>
              <a:rPr lang="en-US" dirty="0"/>
              <a:t> century, the </a:t>
            </a:r>
            <a:r>
              <a:rPr lang="en-US" b="1" dirty="0"/>
              <a:t>pendulum has been swinging back </a:t>
            </a:r>
            <a:r>
              <a:rPr lang="en-US" dirty="0"/>
              <a:t>as urban attributes – walkability, density, proximity -are once again valued.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81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95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96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34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80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11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03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1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Place has always mattered to economy…but demands for place have shifted over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 19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century, America’s cities grew to become not only centers of commerce and trade, but powerhouses of invention and industry. </a:t>
            </a: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Within these cities, manufacturing activities often clustered in separate enclaves depending on what they were producing and for whom. A diverse mix of consumer-serving artisans—printers, cobblers, tailors, etc.—tended to locate in CBDs, close to retailers, business offices, and large numbers of unskilled workers.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Larger-scale firms with wider markets and bigger production footprints concentrated in discrete</a:t>
            </a:r>
            <a:r>
              <a:rPr lang="en-US" sz="1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industrial districts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distinguished by product, organization of production, power source</a:t>
            </a:r>
            <a:r>
              <a:rPr lang="en-US" dirty="0"/>
              <a:t>,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composition of workers. A mix of worker housing, smaller producers, and local-serving shops often co-located in these districts, allowing residents and workers</a:t>
            </a:r>
            <a:r>
              <a:rPr lang="en-US" sz="1200" baseline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easy access to daily needs and activities.</a:t>
            </a:r>
            <a:r>
              <a:rPr lang="en-US" dirty="0"/>
              <a:t>  </a:t>
            </a: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Demand for place dramatically changed with the advent of automobile, as people/jobs left central cities for greener, whiter, suburban pastures.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 mid-20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 also witnessed the rise of the suburban research park.  While the agricultural and industrial innovations of the past facilitated and benefited from a clustering of businesses and workers, many of the advanced, research-intensive firms of the day actually preferred the kind of physical development patterns—large footprints with ample parking—that allowed their researchers to keep their IP secret.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During the 21</a:t>
            </a:r>
            <a:r>
              <a:rPr lang="en-US" baseline="30000" dirty="0"/>
              <a:t>st</a:t>
            </a:r>
            <a:r>
              <a:rPr lang="en-US" dirty="0"/>
              <a:t> century, the </a:t>
            </a:r>
            <a:r>
              <a:rPr lang="en-US" b="1" dirty="0"/>
              <a:t>pendulum has been swinging back </a:t>
            </a:r>
            <a:r>
              <a:rPr lang="en-US" dirty="0"/>
              <a:t>as urban attributes – walkability, density, proximity -are once again valued.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93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Place has always mattered to economy…but demands for place have shifted over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 19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century, America’s cities grew to become not only centers of commerce and trade, but powerhouses of invention and industry. </a:t>
            </a: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Within these cities, manufacturing activities often clustered in separate enclaves depending on what they were producing and for whom. A diverse mix of consumer-serving artisans—printers, cobblers, tailors, etc.—tended to locate in CBDs, close to retailers, business offices, and large numbers of unskilled workers.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Larger-scale firms with wider markets and bigger production footprints concentrated in discrete</a:t>
            </a:r>
            <a:r>
              <a:rPr lang="en-US" sz="1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industrial districts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distinguished by product, organization of production, power source</a:t>
            </a:r>
            <a:r>
              <a:rPr lang="en-US" dirty="0"/>
              <a:t>,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composition of workers. A mix of worker housing, smaller producers, and local-serving shops often co-located in these districts, allowing residents and workers</a:t>
            </a:r>
            <a:r>
              <a:rPr lang="en-US" sz="1200" baseline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easy access to daily needs and activities.</a:t>
            </a:r>
            <a:r>
              <a:rPr lang="en-US" dirty="0"/>
              <a:t>  </a:t>
            </a: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Demand for place dramatically changed with the advent of automobile, as people/jobs left central cities for greener, whiter, suburban pastures.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 mid-20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 also witnessed the rise of the suburban research park.  While the agricultural and industrial innovations of the past facilitated and benefited from a clustering of businesses and workers, many of the advanced, research-intensive firms of the day actually preferred the kind of physical development patterns—large footprints with ample parking—that allowed their researchers to keep their IP secret.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During the 21</a:t>
            </a:r>
            <a:r>
              <a:rPr lang="en-US" baseline="30000" dirty="0"/>
              <a:t>st</a:t>
            </a:r>
            <a:r>
              <a:rPr lang="en-US" dirty="0"/>
              <a:t> century, the </a:t>
            </a:r>
            <a:r>
              <a:rPr lang="en-US" b="1" dirty="0"/>
              <a:t>pendulum has been swinging back </a:t>
            </a:r>
            <a:r>
              <a:rPr lang="en-US" dirty="0"/>
              <a:t>as urban attributes – walkability, density, proximity -are once again valued.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6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Place has always mattered to economy…but demands for place have shifted over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 19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century, America’s cities grew to become not only centers of commerce and trade, but powerhouses of invention and industry. </a:t>
            </a: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Within these cities, manufacturing activities often clustered in separate enclaves depending on what they were producing and for whom. A diverse mix of consumer-serving artisans—printers, cobblers, tailors, etc.—tended to locate in CBDs, close to retailers, business offices, and large numbers of unskilled workers.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Larger-scale firms with wider markets and bigger production footprints concentrated in discrete</a:t>
            </a:r>
            <a:r>
              <a:rPr lang="en-US" sz="1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industrial districts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distinguished by product, organization of production, power source</a:t>
            </a:r>
            <a:r>
              <a:rPr lang="en-US" dirty="0"/>
              <a:t>,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composition of workers. A mix of worker housing, smaller producers, and local-serving shops often co-located in these districts, allowing residents and workers</a:t>
            </a:r>
            <a:r>
              <a:rPr lang="en-US" sz="1200" baseline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easy access to daily needs and activities.</a:t>
            </a:r>
            <a:r>
              <a:rPr lang="en-US" dirty="0"/>
              <a:t>  </a:t>
            </a: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Demand for place dramatically changed with the advent of automobile, as people/jobs left central cities for greener, whiter, suburban pastures.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 mid-20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 also witnessed the rise of the suburban research park.  While the agricultural and industrial innovations of the past facilitated and benefited from a clustering of businesses and workers, many of the advanced, research-intensive firms of the day actually preferred the kind of physical development patterns—large footprints with ample parking—that allowed their researchers to keep their IP secret.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During the 21</a:t>
            </a:r>
            <a:r>
              <a:rPr lang="en-US" baseline="30000" dirty="0"/>
              <a:t>st</a:t>
            </a:r>
            <a:r>
              <a:rPr lang="en-US" dirty="0"/>
              <a:t> century, the </a:t>
            </a:r>
            <a:r>
              <a:rPr lang="en-US" b="1" dirty="0"/>
              <a:t>pendulum has been swinging back </a:t>
            </a:r>
            <a:r>
              <a:rPr lang="en-US" dirty="0"/>
              <a:t>as urban attributes – walkability, density, proximity -are once again valued.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10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76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Place has always mattered to economy…but demands for place have shifted over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 19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century, America’s cities grew to become not only centers of commerce and trade, but powerhouses of invention and industry. </a:t>
            </a: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Within these cities, manufacturing activities often clustered in separate enclaves depending on what they were producing and for whom. A diverse mix of consumer-serving artisans—printers, cobblers, tailors, etc.—tended to locate in CBDs, close to retailers, business offices, and large numbers of unskilled workers.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Larger-scale firms with wider markets and bigger production footprints concentrated in discrete</a:t>
            </a:r>
            <a:r>
              <a:rPr lang="en-US" sz="1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industrial districts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distinguished by product, organization of production, power source</a:t>
            </a:r>
            <a:r>
              <a:rPr lang="en-US" dirty="0"/>
              <a:t>,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composition of workers. A mix of worker housing, smaller producers, and local-serving shops often co-located in these districts, allowing residents and workers</a:t>
            </a:r>
            <a:r>
              <a:rPr lang="en-US" sz="1200" baseline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easy access to daily needs and activities.</a:t>
            </a:r>
            <a:r>
              <a:rPr lang="en-US" dirty="0"/>
              <a:t>  </a:t>
            </a: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Demand for place dramatically changed with the advent of automobile, as people/jobs left central cities for greener, whiter, suburban pastures.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 mid-20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 also witnessed the rise of the suburban research park.  While the agricultural and industrial innovations of the past facilitated and benefited from a clustering of businesses and workers, many of the advanced, research-intensive firms of the day actually preferred the kind of physical development patterns—large footprints with ample parking—that allowed their researchers to keep their IP secret.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During the 21</a:t>
            </a:r>
            <a:r>
              <a:rPr lang="en-US" baseline="30000" dirty="0"/>
              <a:t>st</a:t>
            </a:r>
            <a:r>
              <a:rPr lang="en-US" dirty="0"/>
              <a:t> century, the </a:t>
            </a:r>
            <a:r>
              <a:rPr lang="en-US" b="1" dirty="0"/>
              <a:t>pendulum has been swinging back </a:t>
            </a:r>
            <a:r>
              <a:rPr lang="en-US" dirty="0"/>
              <a:t>as urban attributes – walkability, density, proximity -are once again valued.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90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Place has always mattered to economy…but demands for place have shifted over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 19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century, America’s cities grew to become not only centers of commerce and trade, but powerhouses of invention and industry. </a:t>
            </a: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Within these cities, manufacturing activities often clustered in separate enclaves depending on what they were producing and for whom. A diverse mix of consumer-serving artisans—printers, cobblers, tailors, etc.—tended to locate in CBDs, close to retailers, business offices, and large numbers of unskilled workers.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Larger-scale firms with wider markets and bigger production footprints concentrated in discrete</a:t>
            </a:r>
            <a:r>
              <a:rPr lang="en-US" sz="1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industrial districts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distinguished by product, organization of production, power source</a:t>
            </a:r>
            <a:r>
              <a:rPr lang="en-US" dirty="0"/>
              <a:t>,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composition of workers. A mix of worker housing, smaller producers, and local-serving shops often co-located in these districts, allowing residents and workers</a:t>
            </a:r>
            <a:r>
              <a:rPr lang="en-US" sz="1200" baseline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easy access to daily needs and activities.</a:t>
            </a:r>
            <a:r>
              <a:rPr lang="en-US" dirty="0"/>
              <a:t>  </a:t>
            </a: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Demand for place dramatically changed with the advent of automobile, as people/jobs left central cities for greener, whiter, suburban pastures.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 mid-20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 also witnessed the rise of the suburban research park.  While the agricultural and industrial innovations of the past facilitated and benefited from a clustering of businesses and workers, many of the advanced, research-intensive firms of the day actually preferred the kind of physical development patterns—large footprints with ample parking—that allowed their researchers to keep their IP secret.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During the 21</a:t>
            </a:r>
            <a:r>
              <a:rPr lang="en-US" baseline="30000" dirty="0"/>
              <a:t>st</a:t>
            </a:r>
            <a:r>
              <a:rPr lang="en-US" dirty="0"/>
              <a:t> century, the </a:t>
            </a:r>
            <a:r>
              <a:rPr lang="en-US" b="1" dirty="0"/>
              <a:t>pendulum has been swinging back </a:t>
            </a:r>
            <a:r>
              <a:rPr lang="en-US" dirty="0"/>
              <a:t>as urban attributes – walkability, density, proximity -are once again valued.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90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Place has always mattered to economy…but demands for place have shifted over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 19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century, America’s cities grew to become not only centers of commerce and trade, but powerhouses of invention and industry. </a:t>
            </a: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Within these cities, manufacturing activities often clustered in separate enclaves depending on what they were producing and for whom. A diverse mix of consumer-serving artisans—printers, cobblers, tailors, etc.—tended to locate in CBDs, close to retailers, business offices, and large numbers of unskilled workers.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Larger-scale firms with wider markets and bigger production footprints concentrated in discrete</a:t>
            </a:r>
            <a:r>
              <a:rPr lang="en-US" sz="1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industrial districts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distinguished by product, organization of production, power source</a:t>
            </a:r>
            <a:r>
              <a:rPr lang="en-US" dirty="0"/>
              <a:t>,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composition of workers. A mix of worker housing, smaller producers, and local-serving shops often co-located in these districts, allowing residents and workers</a:t>
            </a:r>
            <a:r>
              <a:rPr lang="en-US" sz="1200" baseline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easy access to daily needs and activities.</a:t>
            </a:r>
            <a:r>
              <a:rPr lang="en-US" dirty="0"/>
              <a:t>  </a:t>
            </a: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Demand for place dramatically changed with the advent of automobile, as people/jobs left central cities for greener, whiter, suburban pastures.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 mid-20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 also witnessed the rise of the suburban research park.  While the agricultural and industrial innovations of the past facilitated and benefited from a clustering of businesses and workers, many of the advanced, research-intensive firms of the day actually preferred the kind of physical development patterns—large footprints with ample parking—that allowed their researchers to keep their IP secret.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During the 21</a:t>
            </a:r>
            <a:r>
              <a:rPr lang="en-US" baseline="30000" dirty="0"/>
              <a:t>st</a:t>
            </a:r>
            <a:r>
              <a:rPr lang="en-US" dirty="0"/>
              <a:t> century, the </a:t>
            </a:r>
            <a:r>
              <a:rPr lang="en-US" b="1" dirty="0"/>
              <a:t>pendulum has been swinging back </a:t>
            </a:r>
            <a:r>
              <a:rPr lang="en-US" dirty="0"/>
              <a:t>as urban attributes – walkability, density, proximity -are once again valued.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37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Place has always mattered to economy…but demands for place have shifted over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 19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century, America’s cities grew to become not only centers of commerce and trade, but powerhouses of invention and industry. </a:t>
            </a: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Within these cities, manufacturing activities often clustered in separate enclaves depending on what they were producing and for whom. A diverse mix of consumer-serving artisans—printers, cobblers, tailors, etc.—tended to locate in CBDs, close to retailers, business offices, and large numbers of unskilled workers.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Larger-scale firms with wider markets and bigger production footprints concentrated in discrete</a:t>
            </a:r>
            <a:r>
              <a:rPr lang="en-US" sz="1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industrial districts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distinguished by product, organization of production, power source</a:t>
            </a:r>
            <a:r>
              <a:rPr lang="en-US" dirty="0"/>
              <a:t>,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composition of workers. A mix of worker housing, smaller producers, and local-serving shops often co-located in these districts, allowing residents and workers</a:t>
            </a:r>
            <a:r>
              <a:rPr lang="en-US" sz="1200" baseline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easy access to daily needs and activities.</a:t>
            </a:r>
            <a:r>
              <a:rPr lang="en-US" dirty="0"/>
              <a:t>  </a:t>
            </a: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buFontTx/>
              <a:buNone/>
            </a:pPr>
            <a:endParaRPr lang="en-US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Demand for place dramatically changed with the advent of automobile, as people/jobs left central cities for greener, whiter, suburban pastures.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 mid-20</a:t>
            </a:r>
            <a:r>
              <a:rPr lang="en-US" sz="1200" baseline="300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century also witnessed the rise of the suburban research park.  While the agricultural and industrial innovations of the past facilitated and benefited from a clustering of businesses and workers, many of the advanced, research-intensive firms of the day actually preferred the kind of physical development patterns—large footprints with ample parking—that allowed their researchers to keep their IP secret.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During the 21</a:t>
            </a:r>
            <a:r>
              <a:rPr lang="en-US" baseline="30000" dirty="0"/>
              <a:t>st</a:t>
            </a:r>
            <a:r>
              <a:rPr lang="en-US" dirty="0"/>
              <a:t> century, the </a:t>
            </a:r>
            <a:r>
              <a:rPr lang="en-US" b="1" dirty="0"/>
              <a:t>pendulum has been swinging back </a:t>
            </a:r>
            <a:r>
              <a:rPr lang="en-US" dirty="0"/>
              <a:t>as urban attributes – walkability, density, proximity -are once again valued.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40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66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18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99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30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71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6211C-83FE-4F8A-AAFF-2DF83372DB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0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6ABD-0047-4AF1-8C4A-37FFEA07852B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238A-554E-4994-81FF-B67FFF01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7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6ABD-0047-4AF1-8C4A-37FFEA07852B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238A-554E-4994-81FF-B67FFF01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6ABD-0047-4AF1-8C4A-37FFEA07852B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238A-554E-4994-81FF-B67FFF01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77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6ABD-0047-4AF1-8C4A-37FFEA07852B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238A-554E-4994-81FF-B67FFF01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9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002" y="484769"/>
            <a:ext cx="10515600" cy="1325563"/>
          </a:xfrm>
        </p:spPr>
        <p:txBody>
          <a:bodyPr anchor="t">
            <a:normAutofit/>
          </a:bodyPr>
          <a:lstStyle>
            <a:lvl1pPr>
              <a:defRPr sz="29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238A-554E-4994-81FF-B67FFF01A03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4049" y="1085850"/>
            <a:ext cx="8820150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45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6ABD-0047-4AF1-8C4A-37FFEA07852B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238A-554E-4994-81FF-B67FFF01A0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2002" y="484769"/>
            <a:ext cx="10515600" cy="1325563"/>
          </a:xfrm>
        </p:spPr>
        <p:txBody>
          <a:bodyPr anchor="t">
            <a:normAutofit/>
          </a:bodyPr>
          <a:lstStyle>
            <a:lvl1pPr>
              <a:defRPr sz="29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4049" y="1085850"/>
            <a:ext cx="8820150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05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6ABD-0047-4AF1-8C4A-37FFEA07852B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238A-554E-4994-81FF-B67FFF01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6ABD-0047-4AF1-8C4A-37FFEA07852B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238A-554E-4994-81FF-B67FFF01A0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2002" y="484769"/>
            <a:ext cx="10515600" cy="1325563"/>
          </a:xfrm>
        </p:spPr>
        <p:txBody>
          <a:bodyPr anchor="t">
            <a:normAutofit/>
          </a:bodyPr>
          <a:lstStyle>
            <a:lvl1pPr>
              <a:defRPr sz="29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4049" y="1085850"/>
            <a:ext cx="8820150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4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6ABD-0047-4AF1-8C4A-37FFEA07852B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238A-554E-4994-81FF-B67FFF01A0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2002" y="484769"/>
            <a:ext cx="10515600" cy="1325563"/>
          </a:xfrm>
        </p:spPr>
        <p:txBody>
          <a:bodyPr anchor="t">
            <a:normAutofit/>
          </a:bodyPr>
          <a:lstStyle>
            <a:lvl1pPr>
              <a:defRPr sz="29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84049" y="1085850"/>
            <a:ext cx="8820150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61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6ABD-0047-4AF1-8C4A-37FFEA07852B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238A-554E-4994-81FF-B67FFF01A0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2002" y="484769"/>
            <a:ext cx="10515600" cy="1325563"/>
          </a:xfrm>
        </p:spPr>
        <p:txBody>
          <a:bodyPr anchor="t">
            <a:normAutofit/>
          </a:bodyPr>
          <a:lstStyle>
            <a:lvl1pPr>
              <a:defRPr sz="29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4049" y="1085850"/>
            <a:ext cx="8820150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3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6ABD-0047-4AF1-8C4A-37FFEA07852B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238A-554E-4994-81FF-B67FFF01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99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6ABD-0047-4AF1-8C4A-37FFEA07852B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238A-554E-4994-81FF-B67FFF01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3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56ABD-0047-4AF1-8C4A-37FFEA07852B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0238A-554E-4994-81FF-B67FFF01A0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768" y="6430238"/>
            <a:ext cx="1557232" cy="2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3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900" b="1" i="0" kern="1200">
          <a:solidFill>
            <a:srgbClr val="0070C0"/>
          </a:solidFill>
          <a:latin typeface="Myriad Pro" panose="020B0503030403020204" pitchFamily="34" charset="0"/>
          <a:ea typeface="+mj-ea"/>
          <a:cs typeface="Myriad Arabic" panose="01010101010101010101" pitchFamily="50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chart" Target="../charts/char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chart" Target="../charts/char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chart" Target="../charts/chart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-573" r="-229" b="573"/>
          <a:stretch/>
        </p:blipFill>
        <p:spPr>
          <a:xfrm>
            <a:off x="33378" y="-941375"/>
            <a:ext cx="12270100" cy="81800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90330" y="-753005"/>
            <a:ext cx="12517515" cy="7611005"/>
          </a:xfrm>
          <a:prstGeom prst="rect">
            <a:avLst/>
          </a:prstGeom>
          <a:solidFill>
            <a:srgbClr val="0070C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2234" y="559959"/>
            <a:ext cx="8986933" cy="10063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Franklin Gothic Book"/>
              </a:rPr>
              <a:t>Promoting inclusive economic growth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Franklin Gothic Book"/>
              </a:rPr>
              <a:t>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32234" y="1264766"/>
            <a:ext cx="9144000" cy="635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  <a:latin typeface="Franklin Gothic Book"/>
                <a:cs typeface="Franklin Gothic Book"/>
              </a:rPr>
              <a:t>Implications for greater Chicago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807242"/>
            <a:ext cx="12192000" cy="1050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44630" y="5921639"/>
            <a:ext cx="8897770" cy="904496"/>
            <a:chOff x="316171" y="6184412"/>
            <a:chExt cx="7333127" cy="904496"/>
          </a:xfrm>
        </p:grpSpPr>
        <p:sp>
          <p:nvSpPr>
            <p:cNvPr id="6" name="Subtitle 2"/>
            <p:cNvSpPr txBox="1">
              <a:spLocks/>
            </p:cNvSpPr>
            <p:nvPr/>
          </p:nvSpPr>
          <p:spPr>
            <a:xfrm>
              <a:off x="316171" y="6216277"/>
              <a:ext cx="7333127" cy="87263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00"/>
                </a:spcBef>
              </a:pPr>
              <a:r>
                <a:rPr lang="en-US" sz="2000" b="1" dirty="0">
                  <a:latin typeface="Franklin Gothic Book"/>
                  <a:cs typeface="Franklin Gothic Book"/>
                </a:rPr>
                <a:t>Amy Liu, Brookings Metropolitan Policy Program </a:t>
              </a:r>
              <a:r>
                <a:rPr lang="en-US" sz="2000" dirty="0">
                  <a:latin typeface="Franklin Gothic Book"/>
                  <a:cs typeface="Franklin Gothic Book"/>
                </a:rPr>
                <a:t>|        @</a:t>
              </a:r>
              <a:r>
                <a:rPr lang="en-US" sz="2000" dirty="0" err="1">
                  <a:latin typeface="Franklin Gothic Book"/>
                  <a:cs typeface="Franklin Gothic Book"/>
                </a:rPr>
                <a:t>amy_liuw</a:t>
              </a:r>
              <a:endParaRPr lang="en-US" sz="2000" dirty="0">
                <a:latin typeface="Franklin Gothic Book"/>
                <a:cs typeface="Franklin Gothic Book"/>
              </a:endParaRPr>
            </a:p>
            <a:p>
              <a:pPr>
                <a:lnSpc>
                  <a:spcPct val="100000"/>
                </a:lnSpc>
                <a:spcBef>
                  <a:spcPts val="500"/>
                </a:spcBef>
              </a:pPr>
              <a:r>
                <a:rPr lang="en-US" sz="2000" i="1" dirty="0">
                  <a:latin typeface="Franklin Gothic Book"/>
                  <a:cs typeface="Franklin Gothic Book"/>
                </a:rPr>
                <a:t>July 30, 2019</a:t>
              </a:r>
            </a:p>
            <a:p>
              <a:pPr>
                <a:lnSpc>
                  <a:spcPct val="100000"/>
                </a:lnSpc>
                <a:spcBef>
                  <a:spcPts val="500"/>
                </a:spcBef>
              </a:pPr>
              <a:endParaRPr lang="en-US" sz="1400" dirty="0">
                <a:latin typeface="Franklin Gothic Book"/>
                <a:cs typeface="Franklin Gothic Book"/>
              </a:endParaRPr>
            </a:p>
            <a:p>
              <a:pPr>
                <a:lnSpc>
                  <a:spcPct val="100000"/>
                </a:lnSpc>
                <a:spcBef>
                  <a:spcPts val="500"/>
                </a:spcBef>
              </a:pPr>
              <a:endParaRPr lang="en-US" sz="1400" dirty="0">
                <a:latin typeface="Franklin Gothic Book"/>
                <a:cs typeface="Franklin Gothic Book"/>
              </a:endParaRPr>
            </a:p>
            <a:p>
              <a:pPr>
                <a:lnSpc>
                  <a:spcPct val="100000"/>
                </a:lnSpc>
                <a:spcBef>
                  <a:spcPts val="500"/>
                </a:spcBef>
              </a:pPr>
              <a:r>
                <a:rPr lang="en-US" sz="1200" dirty="0">
                  <a:latin typeface="Franklin Gothic Book"/>
                  <a:cs typeface="Franklin Gothic Book"/>
                </a:rPr>
                <a:t>      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180" y="6184412"/>
              <a:ext cx="434920" cy="52771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t="42043" r="14447" b="42497"/>
          <a:stretch/>
        </p:blipFill>
        <p:spPr>
          <a:xfrm>
            <a:off x="9760978" y="6218124"/>
            <a:ext cx="2095322" cy="36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79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226245" y="-953996"/>
            <a:ext cx="9984665" cy="492629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-943363"/>
            <a:ext cx="9653986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Market demand for place has shifted over time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173263" y="-943362"/>
            <a:ext cx="623713" cy="417888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-943362"/>
            <a:ext cx="623713" cy="417888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211819" y="-943362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grpSp>
        <p:nvGrpSpPr>
          <p:cNvPr id="18" name="Group 404"/>
          <p:cNvGrpSpPr>
            <a:grpSpLocks noChangeAspect="1"/>
          </p:cNvGrpSpPr>
          <p:nvPr/>
        </p:nvGrpSpPr>
        <p:grpSpPr>
          <a:xfrm>
            <a:off x="14458939" y="3470818"/>
            <a:ext cx="3922824" cy="3195032"/>
            <a:chOff x="-754871" y="-2207118"/>
            <a:chExt cx="8007516" cy="6521901"/>
          </a:xfrm>
        </p:grpSpPr>
        <p:graphicFrame>
          <p:nvGraphicFramePr>
            <p:cNvPr id="19" name="Chart 400"/>
            <p:cNvGraphicFramePr/>
            <p:nvPr/>
          </p:nvGraphicFramePr>
          <p:xfrm>
            <a:off x="-280555" y="-2207118"/>
            <a:ext cx="7533200" cy="53100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Shape 401"/>
            <p:cNvSpPr/>
            <p:nvPr/>
          </p:nvSpPr>
          <p:spPr>
            <a:xfrm>
              <a:off x="-29706" y="2509731"/>
              <a:ext cx="7148295" cy="0"/>
            </a:xfrm>
            <a:prstGeom prst="line">
              <a:avLst/>
            </a:prstGeom>
            <a:noFill/>
            <a:ln w="12700" cap="flat">
              <a:solidFill>
                <a:srgbClr val="63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/>
            </a:p>
          </p:txBody>
        </p:sp>
        <p:sp>
          <p:nvSpPr>
            <p:cNvPr id="22" name="Shape 403"/>
            <p:cNvSpPr/>
            <p:nvPr/>
          </p:nvSpPr>
          <p:spPr>
            <a:xfrm rot="18900000">
              <a:off x="1207846" y="3477112"/>
              <a:ext cx="2390515" cy="837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3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20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Chicago</a:t>
              </a:r>
            </a:p>
          </p:txBody>
        </p:sp>
        <p:sp>
          <p:nvSpPr>
            <p:cNvPr id="25" name="Shape 402"/>
            <p:cNvSpPr/>
            <p:nvPr/>
          </p:nvSpPr>
          <p:spPr>
            <a:xfrm rot="18900000">
              <a:off x="-754871" y="3180445"/>
              <a:ext cx="2980328" cy="111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Largest 100 </a:t>
              </a:r>
            </a:p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metro average</a:t>
              </a:r>
            </a:p>
          </p:txBody>
        </p:sp>
      </p:grpSp>
      <p:sp>
        <p:nvSpPr>
          <p:cNvPr id="14" name="Shape 821"/>
          <p:cNvSpPr/>
          <p:nvPr/>
        </p:nvSpPr>
        <p:spPr>
          <a:xfrm>
            <a:off x="-4253948" y="4258511"/>
            <a:ext cx="3439291" cy="154914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b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-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1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.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5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percentage pt.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decrease in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tech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employment share</a:t>
            </a:r>
            <a:endParaRPr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graphicFrame>
        <p:nvGraphicFramePr>
          <p:cNvPr id="15" name="Chart 811"/>
          <p:cNvGraphicFramePr>
            <a:graphicFrameLocks noChangeAspect="1"/>
          </p:cNvGraphicFramePr>
          <p:nvPr/>
        </p:nvGraphicFramePr>
        <p:xfrm>
          <a:off x="12724399" y="-1565260"/>
          <a:ext cx="7878639" cy="311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Shape 824"/>
          <p:cNvSpPr/>
          <p:nvPr/>
        </p:nvSpPr>
        <p:spPr>
          <a:xfrm>
            <a:off x="8602376" y="7606032"/>
            <a:ext cx="3281373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3" name="Shape 825"/>
          <p:cNvSpPr/>
          <p:nvPr/>
        </p:nvSpPr>
        <p:spPr>
          <a:xfrm>
            <a:off x="11883748" y="7606032"/>
            <a:ext cx="3281372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26" name="Shape 827"/>
          <p:cNvSpPr/>
          <p:nvPr/>
        </p:nvSpPr>
        <p:spPr>
          <a:xfrm>
            <a:off x="9642825" y="9206445"/>
            <a:ext cx="4481846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2016</a:t>
            </a:r>
          </a:p>
        </p:txBody>
      </p:sp>
      <p:sp>
        <p:nvSpPr>
          <p:cNvPr id="27" name="Shape 819"/>
          <p:cNvSpPr/>
          <p:nvPr/>
        </p:nvSpPr>
        <p:spPr>
          <a:xfrm>
            <a:off x="5274517" y="7670720"/>
            <a:ext cx="1780589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8" name="Shape 820"/>
          <p:cNvSpPr/>
          <p:nvPr/>
        </p:nvSpPr>
        <p:spPr>
          <a:xfrm>
            <a:off x="6622963" y="9144975"/>
            <a:ext cx="1979413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4310658" y="2287280"/>
            <a:ext cx="3647735" cy="3781289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35" name="Parallelogram 34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4397" y="486479"/>
            <a:ext cx="9724459" cy="4468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Just five metro areas experienced productive, inclusive growth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3348" y="1284645"/>
            <a:ext cx="11859575" cy="5306801"/>
            <a:chOff x="446198" y="991633"/>
            <a:chExt cx="11859575" cy="53068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89" y="991633"/>
              <a:ext cx="10915277" cy="530680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446198" y="2466485"/>
              <a:ext cx="11859575" cy="2566597"/>
              <a:chOff x="446198" y="2466485"/>
              <a:chExt cx="11859575" cy="2566597"/>
            </a:xfrm>
          </p:grpSpPr>
          <p:sp>
            <p:nvSpPr>
              <p:cNvPr id="31" name="Shape 900"/>
              <p:cNvSpPr/>
              <p:nvPr/>
            </p:nvSpPr>
            <p:spPr>
              <a:xfrm>
                <a:off x="7666363" y="3692906"/>
                <a:ext cx="265162" cy="265162"/>
              </a:xfrm>
              <a:prstGeom prst="ellipse">
                <a:avLst/>
              </a:prstGeom>
              <a:solidFill>
                <a:srgbClr val="FFA941"/>
              </a:solidFill>
              <a:ln w="25400">
                <a:solidFill>
                  <a:srgbClr val="595959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41275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2500"/>
              </a:p>
            </p:txBody>
          </p:sp>
          <p:sp>
            <p:nvSpPr>
              <p:cNvPr id="32" name="Shape 904"/>
              <p:cNvSpPr/>
              <p:nvPr/>
            </p:nvSpPr>
            <p:spPr>
              <a:xfrm>
                <a:off x="8857350" y="4514493"/>
                <a:ext cx="2919410" cy="43601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lvl="0"/>
                <a:r>
                  <a:rPr lang="en-US" sz="2500" b="1" dirty="0">
                    <a:solidFill>
                      <a:srgbClr val="595959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Chattanooga</a:t>
                </a:r>
              </a:p>
            </p:txBody>
          </p:sp>
          <p:sp>
            <p:nvSpPr>
              <p:cNvPr id="33" name="Shape 905"/>
              <p:cNvSpPr/>
              <p:nvPr/>
            </p:nvSpPr>
            <p:spPr>
              <a:xfrm>
                <a:off x="9386363" y="3404713"/>
                <a:ext cx="2919410" cy="43601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lvl="0"/>
                <a:r>
                  <a:rPr lang="en-US" sz="2500" b="1" dirty="0">
                    <a:solidFill>
                      <a:srgbClr val="595959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Knoxville</a:t>
                </a:r>
              </a:p>
            </p:txBody>
          </p:sp>
          <p:sp>
            <p:nvSpPr>
              <p:cNvPr id="34" name="Shape 906"/>
              <p:cNvSpPr/>
              <p:nvPr/>
            </p:nvSpPr>
            <p:spPr>
              <a:xfrm>
                <a:off x="446198" y="2466485"/>
                <a:ext cx="2712638" cy="43601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lvl="0"/>
                <a:r>
                  <a:rPr lang="en-US" sz="2500" b="1" dirty="0">
                    <a:solidFill>
                      <a:srgbClr val="595959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Denver</a:t>
                </a:r>
                <a:endParaRPr sz="2500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6" name="Shape 907"/>
              <p:cNvSpPr/>
              <p:nvPr/>
            </p:nvSpPr>
            <p:spPr>
              <a:xfrm>
                <a:off x="461927" y="4597065"/>
                <a:ext cx="2712638" cy="43601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>
                <a:lvl1pPr algn="l">
                  <a:defRPr sz="5000" b="1">
                    <a:solidFill>
                      <a:srgbClr val="FFA94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lang="en-US" sz="2500" dirty="0">
                    <a:solidFill>
                      <a:srgbClr val="595959"/>
                    </a:solidFill>
                  </a:rPr>
                  <a:t>Los Angeles</a:t>
                </a:r>
              </a:p>
            </p:txBody>
          </p:sp>
          <p:sp>
            <p:nvSpPr>
              <p:cNvPr id="39" name="Shape 910"/>
              <p:cNvSpPr/>
              <p:nvPr/>
            </p:nvSpPr>
            <p:spPr>
              <a:xfrm flipV="1">
                <a:off x="2444352" y="4370354"/>
                <a:ext cx="883571" cy="312424"/>
              </a:xfrm>
              <a:prstGeom prst="line">
                <a:avLst/>
              </a:prstGeom>
              <a:ln w="50800">
                <a:solidFill>
                  <a:srgbClr val="FFFFFF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412750">
                  <a:defRPr sz="3200"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1600"/>
              </a:p>
            </p:txBody>
          </p:sp>
        </p:grpSp>
        <p:sp>
          <p:nvSpPr>
            <p:cNvPr id="45" name="Shape 900"/>
            <p:cNvSpPr/>
            <p:nvPr/>
          </p:nvSpPr>
          <p:spPr>
            <a:xfrm>
              <a:off x="3334528" y="4154143"/>
              <a:ext cx="265162" cy="265162"/>
            </a:xfrm>
            <a:prstGeom prst="ellipse">
              <a:avLst/>
            </a:prstGeom>
            <a:solidFill>
              <a:srgbClr val="FFA941"/>
            </a:solidFill>
            <a:ln w="25400">
              <a:solidFill>
                <a:srgbClr val="595959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5000">
                  <a:latin typeface="+mn-lt"/>
                  <a:ea typeface="+mn-ea"/>
                  <a:cs typeface="+mn-cs"/>
                  <a:sym typeface="Helvetica Light"/>
                </a:defRPr>
              </a:pPr>
              <a:endParaRPr sz="2500"/>
            </a:p>
          </p:txBody>
        </p:sp>
        <p:sp>
          <p:nvSpPr>
            <p:cNvPr id="53" name="Shape 910"/>
            <p:cNvSpPr/>
            <p:nvPr/>
          </p:nvSpPr>
          <p:spPr>
            <a:xfrm flipV="1">
              <a:off x="7931525" y="3605055"/>
              <a:ext cx="1300611" cy="166435"/>
            </a:xfrm>
            <a:prstGeom prst="line">
              <a:avLst/>
            </a:prstGeom>
            <a:ln w="508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3200">
                  <a:latin typeface="+mn-lt"/>
                  <a:ea typeface="+mn-ea"/>
                  <a:cs typeface="+mn-cs"/>
                  <a:sym typeface="Helvetica Light"/>
                </a:defRPr>
              </a:pPr>
              <a:endParaRPr sz="1600"/>
            </a:p>
          </p:txBody>
        </p:sp>
        <p:sp>
          <p:nvSpPr>
            <p:cNvPr id="56" name="Shape 910"/>
            <p:cNvSpPr/>
            <p:nvPr/>
          </p:nvSpPr>
          <p:spPr>
            <a:xfrm>
              <a:off x="7666363" y="4016375"/>
              <a:ext cx="1012172" cy="634861"/>
            </a:xfrm>
            <a:prstGeom prst="line">
              <a:avLst/>
            </a:prstGeom>
            <a:ln w="508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3200">
                  <a:latin typeface="+mn-lt"/>
                  <a:ea typeface="+mn-ea"/>
                  <a:cs typeface="+mn-cs"/>
                  <a:sym typeface="Helvetica Light"/>
                </a:defRPr>
              </a:pPr>
              <a:endParaRPr sz="1600"/>
            </a:p>
          </p:txBody>
        </p:sp>
        <p:sp>
          <p:nvSpPr>
            <p:cNvPr id="44" name="Shape 900"/>
            <p:cNvSpPr/>
            <p:nvPr/>
          </p:nvSpPr>
          <p:spPr>
            <a:xfrm>
              <a:off x="7533782" y="3840730"/>
              <a:ext cx="265162" cy="265162"/>
            </a:xfrm>
            <a:prstGeom prst="ellipse">
              <a:avLst/>
            </a:prstGeom>
            <a:solidFill>
              <a:srgbClr val="FFA941"/>
            </a:solidFill>
            <a:ln w="25400">
              <a:solidFill>
                <a:srgbClr val="595959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5000">
                  <a:latin typeface="+mn-lt"/>
                  <a:ea typeface="+mn-ea"/>
                  <a:cs typeface="+mn-cs"/>
                  <a:sym typeface="Helvetica Light"/>
                </a:defRPr>
              </a:pPr>
              <a:endParaRPr sz="2500"/>
            </a:p>
          </p:txBody>
        </p:sp>
        <p:sp>
          <p:nvSpPr>
            <p:cNvPr id="52" name="Shape 900"/>
            <p:cNvSpPr/>
            <p:nvPr/>
          </p:nvSpPr>
          <p:spPr>
            <a:xfrm>
              <a:off x="4912768" y="3556490"/>
              <a:ext cx="265162" cy="265162"/>
            </a:xfrm>
            <a:prstGeom prst="ellipse">
              <a:avLst/>
            </a:prstGeom>
            <a:solidFill>
              <a:srgbClr val="FFA941"/>
            </a:solidFill>
            <a:ln w="25400">
              <a:solidFill>
                <a:srgbClr val="595959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5000">
                  <a:latin typeface="+mn-lt"/>
                  <a:ea typeface="+mn-ea"/>
                  <a:cs typeface="+mn-cs"/>
                  <a:sym typeface="Helvetica Light"/>
                </a:defRPr>
              </a:pPr>
              <a:endParaRPr sz="2500"/>
            </a:p>
          </p:txBody>
        </p:sp>
        <p:sp>
          <p:nvSpPr>
            <p:cNvPr id="47" name="Shape 910"/>
            <p:cNvSpPr/>
            <p:nvPr/>
          </p:nvSpPr>
          <p:spPr>
            <a:xfrm>
              <a:off x="1638300" y="2728911"/>
              <a:ext cx="3270358" cy="909971"/>
            </a:xfrm>
            <a:prstGeom prst="line">
              <a:avLst/>
            </a:prstGeom>
            <a:ln w="508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3200">
                  <a:latin typeface="+mn-lt"/>
                  <a:ea typeface="+mn-ea"/>
                  <a:cs typeface="+mn-cs"/>
                  <a:sym typeface="Helvetica Light"/>
                </a:defRPr>
              </a:pPr>
              <a:endParaRPr sz="1600"/>
            </a:p>
          </p:txBody>
        </p:sp>
        <p:sp>
          <p:nvSpPr>
            <p:cNvPr id="55" name="Shape 900"/>
            <p:cNvSpPr/>
            <p:nvPr/>
          </p:nvSpPr>
          <p:spPr>
            <a:xfrm>
              <a:off x="4764466" y="4662300"/>
              <a:ext cx="265162" cy="265162"/>
            </a:xfrm>
            <a:prstGeom prst="ellipse">
              <a:avLst/>
            </a:prstGeom>
            <a:solidFill>
              <a:srgbClr val="FFA941"/>
            </a:solidFill>
            <a:ln w="25400">
              <a:solidFill>
                <a:srgbClr val="595959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5000">
                  <a:latin typeface="+mn-lt"/>
                  <a:ea typeface="+mn-ea"/>
                  <a:cs typeface="+mn-cs"/>
                  <a:sym typeface="Helvetica Light"/>
                </a:defRPr>
              </a:pPr>
              <a:endParaRPr sz="2500"/>
            </a:p>
          </p:txBody>
        </p:sp>
        <p:sp>
          <p:nvSpPr>
            <p:cNvPr id="57" name="Shape 907"/>
            <p:cNvSpPr/>
            <p:nvPr/>
          </p:nvSpPr>
          <p:spPr>
            <a:xfrm>
              <a:off x="3063586" y="5482018"/>
              <a:ext cx="2712638" cy="4360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>
                <a:defRPr sz="5000" b="1">
                  <a:solidFill>
                    <a:srgbClr val="FFA94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sz="2500" dirty="0">
                  <a:solidFill>
                    <a:srgbClr val="595959"/>
                  </a:solidFill>
                </a:rPr>
                <a:t>El Paso</a:t>
              </a:r>
            </a:p>
          </p:txBody>
        </p:sp>
        <p:sp>
          <p:nvSpPr>
            <p:cNvPr id="58" name="Shape 910"/>
            <p:cNvSpPr/>
            <p:nvPr/>
          </p:nvSpPr>
          <p:spPr>
            <a:xfrm flipV="1">
              <a:off x="4299415" y="4901585"/>
              <a:ext cx="523946" cy="598973"/>
            </a:xfrm>
            <a:prstGeom prst="line">
              <a:avLst/>
            </a:prstGeom>
            <a:ln w="508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3200">
                  <a:latin typeface="+mn-lt"/>
                  <a:ea typeface="+mn-ea"/>
                  <a:cs typeface="+mn-cs"/>
                  <a:sym typeface="Helvetica Light"/>
                </a:defRPr>
              </a:pPr>
              <a:endParaRPr sz="1600"/>
            </a:p>
          </p:txBody>
        </p:sp>
      </p:grpSp>
      <p:sp>
        <p:nvSpPr>
          <p:cNvPr id="59" name="Shape 330"/>
          <p:cNvSpPr/>
          <p:nvPr/>
        </p:nvSpPr>
        <p:spPr>
          <a:xfrm>
            <a:off x="2640634" y="1266115"/>
            <a:ext cx="688688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2000" dirty="0">
                <a:solidFill>
                  <a:srgbClr val="595959"/>
                </a:solidFill>
                <a:latin typeface="Franklin Gothic Book" panose="020B0503020102020204" pitchFamily="34" charset="0"/>
                <a:cs typeface="Franklin Gothic Medium"/>
              </a:rPr>
              <a:t>Metro areas with gains across all growth, prosperity, inclusion, &amp; racial inclusion indicators*, 2007 - 2017</a:t>
            </a:r>
            <a:endParaRPr sz="2000" dirty="0">
              <a:solidFill>
                <a:srgbClr val="595959"/>
              </a:solidFill>
              <a:latin typeface="Franklin Gothic Book" panose="020B0503020102020204" pitchFamily="34" charset="0"/>
              <a:cs typeface="Franklin Gothic Medium"/>
            </a:endParaRPr>
          </a:p>
        </p:txBody>
      </p:sp>
      <p:sp>
        <p:nvSpPr>
          <p:cNvPr id="60" name="Shape 374"/>
          <p:cNvSpPr/>
          <p:nvPr/>
        </p:nvSpPr>
        <p:spPr>
          <a:xfrm>
            <a:off x="3484440" y="6303746"/>
            <a:ext cx="660622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Brookings, “Metro Monitor,”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9 *All metro areas pictured except for Denver experienced declining rates of entrepreneurship, as did most large metros</a:t>
            </a:r>
            <a:endParaRPr sz="1400" i="1" dirty="0">
              <a:solidFill>
                <a:srgbClr val="635E5E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61" name="Flowchart: Data 60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62" name="Flowchart: Data 61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3" name="Flowchart: Data 62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75487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Single Corner Rectangle 6"/>
          <p:cNvSpPr/>
          <p:nvPr/>
        </p:nvSpPr>
        <p:spPr>
          <a:xfrm>
            <a:off x="4729281" y="1953648"/>
            <a:ext cx="2742198" cy="3295444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0997" y="2170843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11" name="Snip Single Corner Rectangle 10"/>
          <p:cNvSpPr/>
          <p:nvPr/>
        </p:nvSpPr>
        <p:spPr>
          <a:xfrm>
            <a:off x="7915407" y="1953648"/>
            <a:ext cx="2742198" cy="3295444"/>
          </a:xfrm>
          <a:prstGeom prst="snip1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67123" y="2170843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710336" y="1953648"/>
            <a:ext cx="0" cy="3295444"/>
          </a:xfrm>
          <a:prstGeom prst="line">
            <a:avLst/>
          </a:prstGeom>
          <a:ln w="63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nip Single Corner Rectangle 13"/>
          <p:cNvSpPr/>
          <p:nvPr/>
        </p:nvSpPr>
        <p:spPr>
          <a:xfrm>
            <a:off x="1543155" y="1953648"/>
            <a:ext cx="2742198" cy="3295444"/>
          </a:xfrm>
          <a:prstGeom prst="snip1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94871" y="2170843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7727" y="2755615"/>
            <a:ext cx="21794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Chicago fares on inclusive growth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72550" y="2755615"/>
            <a:ext cx="2280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Structural dynamics complicate progress</a:t>
            </a:r>
            <a:endParaRPr lang="en-US" sz="2800" dirty="0">
              <a:solidFill>
                <a:schemeClr val="bg1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47725" y="2755617"/>
            <a:ext cx="22803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emerging framework for action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37052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8799" y="487350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Entrepreneurship is down across the United States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922" y="7149658"/>
            <a:ext cx="107322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Header option 2</a:t>
            </a:r>
          </a:p>
          <a:p>
            <a:r>
              <a:rPr lang="en-US" sz="3200" i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(choose one and stick to it throughout the presentation to keep consistency)</a:t>
            </a:r>
          </a:p>
        </p:txBody>
      </p:sp>
      <p:sp>
        <p:nvSpPr>
          <p:cNvPr id="33" name="Shape 305"/>
          <p:cNvSpPr>
            <a:spLocks noChangeAspect="1"/>
          </p:cNvSpPr>
          <p:nvPr/>
        </p:nvSpPr>
        <p:spPr>
          <a:xfrm>
            <a:off x="-2077919" y="1677481"/>
            <a:ext cx="1648580" cy="1616769"/>
          </a:xfrm>
          <a:prstGeom prst="ellipse">
            <a:avLst/>
          </a:prstGeom>
          <a:solidFill>
            <a:srgbClr val="EAA85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lnSpc>
                <a:spcPct val="90000"/>
              </a:lnSpc>
              <a:defRPr sz="3000" b="1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lang="en-US" sz="1200" dirty="0"/>
              <a:t>Entrepreneurs</a:t>
            </a:r>
            <a:endParaRPr sz="1200" dirty="0"/>
          </a:p>
        </p:txBody>
      </p:sp>
      <p:sp>
        <p:nvSpPr>
          <p:cNvPr id="13" name="Shape 440"/>
          <p:cNvSpPr/>
          <p:nvPr/>
        </p:nvSpPr>
        <p:spPr>
          <a:xfrm>
            <a:off x="3289765" y="1573226"/>
            <a:ext cx="6073310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595959"/>
                </a:solidFill>
              </a:rPr>
              <a:t>Firm birth (startup) and death rates, United States</a:t>
            </a:r>
          </a:p>
        </p:txBody>
      </p:sp>
      <p:grpSp>
        <p:nvGrpSpPr>
          <p:cNvPr id="15" name="Group 460"/>
          <p:cNvGrpSpPr/>
          <p:nvPr/>
        </p:nvGrpSpPr>
        <p:grpSpPr>
          <a:xfrm>
            <a:off x="2208450" y="2064311"/>
            <a:ext cx="7516239" cy="4015664"/>
            <a:chOff x="838200" y="0"/>
            <a:chExt cx="15032475" cy="8031324"/>
          </a:xfrm>
        </p:grpSpPr>
        <p:sp>
          <p:nvSpPr>
            <p:cNvPr id="16" name="Shape 441"/>
            <p:cNvSpPr/>
            <p:nvPr/>
          </p:nvSpPr>
          <p:spPr>
            <a:xfrm flipV="1">
              <a:off x="2326653" y="242112"/>
              <a:ext cx="1" cy="6300554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latin typeface="+mn-lt"/>
                  <a:ea typeface="+mn-ea"/>
                  <a:cs typeface="+mn-cs"/>
                  <a:sym typeface="Helvetica Light"/>
                </a:defRPr>
              </a:pPr>
              <a:endParaRPr sz="1600"/>
            </a:p>
          </p:txBody>
        </p:sp>
        <p:sp>
          <p:nvSpPr>
            <p:cNvPr id="17" name="Shape 442"/>
            <p:cNvSpPr/>
            <p:nvPr/>
          </p:nvSpPr>
          <p:spPr>
            <a:xfrm>
              <a:off x="2326653" y="6488193"/>
              <a:ext cx="13544022" cy="1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latin typeface="+mn-lt"/>
                  <a:ea typeface="+mn-ea"/>
                  <a:cs typeface="+mn-cs"/>
                  <a:sym typeface="Helvetica Light"/>
                </a:defRPr>
              </a:pPr>
              <a:endParaRPr sz="1600"/>
            </a:p>
          </p:txBody>
        </p:sp>
        <p:grpSp>
          <p:nvGrpSpPr>
            <p:cNvPr id="18" name="Group 445"/>
            <p:cNvGrpSpPr/>
            <p:nvPr/>
          </p:nvGrpSpPr>
          <p:grpSpPr>
            <a:xfrm>
              <a:off x="2335168" y="799400"/>
              <a:ext cx="12614939" cy="3178248"/>
              <a:chOff x="0" y="0"/>
              <a:chExt cx="12614938" cy="3178246"/>
            </a:xfrm>
          </p:grpSpPr>
          <p:sp>
            <p:nvSpPr>
              <p:cNvPr id="34" name="Shape 443"/>
              <p:cNvSpPr/>
              <p:nvPr/>
            </p:nvSpPr>
            <p:spPr>
              <a:xfrm>
                <a:off x="0" y="2082671"/>
                <a:ext cx="12614939" cy="1095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30"/>
                    </a:moveTo>
                    <a:lnTo>
                      <a:pt x="740" y="0"/>
                    </a:lnTo>
                    <a:lnTo>
                      <a:pt x="1279" y="16289"/>
                    </a:lnTo>
                    <a:lnTo>
                      <a:pt x="1870" y="1976"/>
                    </a:lnTo>
                    <a:lnTo>
                      <a:pt x="2485" y="2454"/>
                    </a:lnTo>
                    <a:lnTo>
                      <a:pt x="3043" y="16025"/>
                    </a:lnTo>
                    <a:lnTo>
                      <a:pt x="3572" y="11385"/>
                    </a:lnTo>
                    <a:lnTo>
                      <a:pt x="4069" y="16316"/>
                    </a:lnTo>
                    <a:lnTo>
                      <a:pt x="6495" y="5085"/>
                    </a:lnTo>
                    <a:lnTo>
                      <a:pt x="8219" y="13208"/>
                    </a:lnTo>
                    <a:lnTo>
                      <a:pt x="8822" y="10741"/>
                    </a:lnTo>
                    <a:lnTo>
                      <a:pt x="9366" y="13559"/>
                    </a:lnTo>
                    <a:lnTo>
                      <a:pt x="10632" y="14056"/>
                    </a:lnTo>
                    <a:lnTo>
                      <a:pt x="12198" y="11756"/>
                    </a:lnTo>
                    <a:lnTo>
                      <a:pt x="14511" y="15361"/>
                    </a:lnTo>
                    <a:lnTo>
                      <a:pt x="16294" y="16357"/>
                    </a:lnTo>
                    <a:lnTo>
                      <a:pt x="16926" y="12565"/>
                    </a:lnTo>
                    <a:lnTo>
                      <a:pt x="17615" y="14056"/>
                    </a:lnTo>
                    <a:lnTo>
                      <a:pt x="18718" y="5271"/>
                    </a:lnTo>
                    <a:lnTo>
                      <a:pt x="19318" y="13704"/>
                    </a:lnTo>
                    <a:lnTo>
                      <a:pt x="20115" y="16150"/>
                    </a:lnTo>
                    <a:lnTo>
                      <a:pt x="20631" y="21600"/>
                    </a:lnTo>
                    <a:lnTo>
                      <a:pt x="21600" y="18181"/>
                    </a:lnTo>
                  </a:path>
                </a:pathLst>
              </a:custGeom>
              <a:noFill/>
              <a:ln w="50800" cap="flat">
                <a:solidFill>
                  <a:srgbClr val="52A7F9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412750">
                  <a:defRPr sz="3200"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1600"/>
              </a:p>
            </p:txBody>
          </p:sp>
          <p:sp>
            <p:nvSpPr>
              <p:cNvPr id="35" name="Shape 444"/>
              <p:cNvSpPr/>
              <p:nvPr/>
            </p:nvSpPr>
            <p:spPr>
              <a:xfrm>
                <a:off x="19953" y="0"/>
                <a:ext cx="12539200" cy="3044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650" y="4764"/>
                    </a:lnTo>
                    <a:lnTo>
                      <a:pt x="1213" y="6490"/>
                    </a:lnTo>
                    <a:lnTo>
                      <a:pt x="1762" y="9860"/>
                    </a:lnTo>
                    <a:lnTo>
                      <a:pt x="2383" y="9033"/>
                    </a:lnTo>
                    <a:lnTo>
                      <a:pt x="3062" y="9615"/>
                    </a:lnTo>
                    <a:lnTo>
                      <a:pt x="3551" y="11628"/>
                    </a:lnTo>
                    <a:lnTo>
                      <a:pt x="4130" y="8236"/>
                    </a:lnTo>
                    <a:lnTo>
                      <a:pt x="4622" y="8654"/>
                    </a:lnTo>
                    <a:lnTo>
                      <a:pt x="5904" y="8408"/>
                    </a:lnTo>
                    <a:lnTo>
                      <a:pt x="6462" y="11764"/>
                    </a:lnTo>
                    <a:lnTo>
                      <a:pt x="8778" y="14493"/>
                    </a:lnTo>
                    <a:lnTo>
                      <a:pt x="10871" y="12838"/>
                    </a:lnTo>
                    <a:lnTo>
                      <a:pt x="12044" y="13554"/>
                    </a:lnTo>
                    <a:lnTo>
                      <a:pt x="14082" y="16752"/>
                    </a:lnTo>
                    <a:lnTo>
                      <a:pt x="14689" y="15388"/>
                    </a:lnTo>
                    <a:lnTo>
                      <a:pt x="15150" y="15388"/>
                    </a:lnTo>
                    <a:lnTo>
                      <a:pt x="17086" y="13845"/>
                    </a:lnTo>
                    <a:lnTo>
                      <a:pt x="18462" y="18334"/>
                    </a:lnTo>
                    <a:lnTo>
                      <a:pt x="18646" y="20594"/>
                    </a:lnTo>
                    <a:lnTo>
                      <a:pt x="19369" y="21600"/>
                    </a:lnTo>
                    <a:lnTo>
                      <a:pt x="20078" y="20123"/>
                    </a:lnTo>
                    <a:lnTo>
                      <a:pt x="21600" y="19995"/>
                    </a:lnTo>
                  </a:path>
                </a:pathLst>
              </a:custGeom>
              <a:noFill/>
              <a:ln w="50800" cap="flat">
                <a:solidFill>
                  <a:srgbClr val="FC9327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412750">
                  <a:defRPr sz="3200"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1600"/>
              </a:p>
            </p:txBody>
          </p:sp>
        </p:grpSp>
        <p:grpSp>
          <p:nvGrpSpPr>
            <p:cNvPr id="19" name="Group 450"/>
            <p:cNvGrpSpPr/>
            <p:nvPr/>
          </p:nvGrpSpPr>
          <p:grpSpPr>
            <a:xfrm>
              <a:off x="838200" y="0"/>
              <a:ext cx="2139298" cy="6833179"/>
              <a:chOff x="838200" y="0"/>
              <a:chExt cx="2139297" cy="6833178"/>
            </a:xfrm>
          </p:grpSpPr>
          <p:sp>
            <p:nvSpPr>
              <p:cNvPr id="29" name="Shape 446"/>
              <p:cNvSpPr/>
              <p:nvPr/>
            </p:nvSpPr>
            <p:spPr>
              <a:xfrm>
                <a:off x="838200" y="5816383"/>
                <a:ext cx="2139295" cy="10167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>
                    <a:solidFill>
                      <a:srgbClr val="595959"/>
                    </a:solidFill>
                  </a:rPr>
                  <a:t>0%</a:t>
                </a:r>
              </a:p>
            </p:txBody>
          </p:sp>
          <p:sp>
            <p:nvSpPr>
              <p:cNvPr id="30" name="Shape 447"/>
              <p:cNvSpPr/>
              <p:nvPr/>
            </p:nvSpPr>
            <p:spPr>
              <a:xfrm>
                <a:off x="838200" y="0"/>
                <a:ext cx="2139297" cy="10167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 dirty="0">
                    <a:solidFill>
                      <a:srgbClr val="595959"/>
                    </a:solidFill>
                  </a:rPr>
                  <a:t>18%</a:t>
                </a:r>
              </a:p>
            </p:txBody>
          </p:sp>
          <p:sp>
            <p:nvSpPr>
              <p:cNvPr id="31" name="Shape 448"/>
              <p:cNvSpPr/>
              <p:nvPr/>
            </p:nvSpPr>
            <p:spPr>
              <a:xfrm>
                <a:off x="838200" y="1871373"/>
                <a:ext cx="2139295" cy="10167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>
                    <a:solidFill>
                      <a:srgbClr val="595959"/>
                    </a:solidFill>
                  </a:rPr>
                  <a:t>12%</a:t>
                </a:r>
              </a:p>
            </p:txBody>
          </p:sp>
          <p:sp>
            <p:nvSpPr>
              <p:cNvPr id="32" name="Shape 449"/>
              <p:cNvSpPr/>
              <p:nvPr/>
            </p:nvSpPr>
            <p:spPr>
              <a:xfrm>
                <a:off x="838200" y="3742746"/>
                <a:ext cx="2139295" cy="1016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>
                    <a:solidFill>
                      <a:srgbClr val="595959"/>
                    </a:solidFill>
                  </a:rPr>
                  <a:t>6%</a:t>
                </a:r>
              </a:p>
            </p:txBody>
          </p:sp>
        </p:grpSp>
        <p:grpSp>
          <p:nvGrpSpPr>
            <p:cNvPr id="20" name="Group 459"/>
            <p:cNvGrpSpPr/>
            <p:nvPr/>
          </p:nvGrpSpPr>
          <p:grpSpPr>
            <a:xfrm>
              <a:off x="1192046" y="7000393"/>
              <a:ext cx="14571335" cy="1030931"/>
              <a:chOff x="46198" y="607449"/>
              <a:chExt cx="14571334" cy="1030930"/>
            </a:xfrm>
          </p:grpSpPr>
          <p:sp>
            <p:nvSpPr>
              <p:cNvPr id="21" name="Shape 451"/>
              <p:cNvSpPr/>
              <p:nvPr/>
            </p:nvSpPr>
            <p:spPr>
              <a:xfrm rot="18900000">
                <a:off x="46198" y="607449"/>
                <a:ext cx="2139297" cy="1016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>
                    <a:solidFill>
                      <a:srgbClr val="595959"/>
                    </a:solidFill>
                  </a:rPr>
                  <a:t>1978</a:t>
                </a:r>
              </a:p>
            </p:txBody>
          </p:sp>
          <p:sp>
            <p:nvSpPr>
              <p:cNvPr id="22" name="Shape 452"/>
              <p:cNvSpPr/>
              <p:nvPr/>
            </p:nvSpPr>
            <p:spPr>
              <a:xfrm rot="18900000">
                <a:off x="12478236" y="607449"/>
                <a:ext cx="2139296" cy="1016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 dirty="0">
                    <a:solidFill>
                      <a:srgbClr val="595959"/>
                    </a:solidFill>
                  </a:rPr>
                  <a:t>2013</a:t>
                </a:r>
              </a:p>
            </p:txBody>
          </p:sp>
          <p:sp>
            <p:nvSpPr>
              <p:cNvPr id="23" name="Shape 453"/>
              <p:cNvSpPr/>
              <p:nvPr/>
            </p:nvSpPr>
            <p:spPr>
              <a:xfrm rot="18900000">
                <a:off x="10702231" y="607449"/>
                <a:ext cx="2139297" cy="1016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>
                    <a:solidFill>
                      <a:srgbClr val="595959"/>
                    </a:solidFill>
                  </a:rPr>
                  <a:t>2008</a:t>
                </a:r>
              </a:p>
            </p:txBody>
          </p:sp>
          <p:sp>
            <p:nvSpPr>
              <p:cNvPr id="24" name="Shape 454"/>
              <p:cNvSpPr/>
              <p:nvPr/>
            </p:nvSpPr>
            <p:spPr>
              <a:xfrm rot="18900000">
                <a:off x="7150220" y="607449"/>
                <a:ext cx="2139297" cy="1016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>
                    <a:solidFill>
                      <a:srgbClr val="595959"/>
                    </a:solidFill>
                  </a:rPr>
                  <a:t>1998</a:t>
                </a:r>
              </a:p>
            </p:txBody>
          </p:sp>
          <p:sp>
            <p:nvSpPr>
              <p:cNvPr id="25" name="Shape 455"/>
              <p:cNvSpPr/>
              <p:nvPr/>
            </p:nvSpPr>
            <p:spPr>
              <a:xfrm rot="18900000">
                <a:off x="3598209" y="621583"/>
                <a:ext cx="2139297" cy="1016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>
                    <a:solidFill>
                      <a:srgbClr val="595959"/>
                    </a:solidFill>
                  </a:rPr>
                  <a:t>1988</a:t>
                </a:r>
              </a:p>
            </p:txBody>
          </p:sp>
          <p:sp>
            <p:nvSpPr>
              <p:cNvPr id="26" name="Shape 456"/>
              <p:cNvSpPr/>
              <p:nvPr/>
            </p:nvSpPr>
            <p:spPr>
              <a:xfrm rot="18900000">
                <a:off x="8926225" y="621583"/>
                <a:ext cx="2139297" cy="1016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>
                    <a:solidFill>
                      <a:srgbClr val="595959"/>
                    </a:solidFill>
                  </a:rPr>
                  <a:t>2003</a:t>
                </a:r>
              </a:p>
            </p:txBody>
          </p:sp>
          <p:sp>
            <p:nvSpPr>
              <p:cNvPr id="27" name="Shape 457"/>
              <p:cNvSpPr/>
              <p:nvPr/>
            </p:nvSpPr>
            <p:spPr>
              <a:xfrm rot="18900000">
                <a:off x="5374214" y="607449"/>
                <a:ext cx="2139297" cy="1016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>
                    <a:solidFill>
                      <a:srgbClr val="595959"/>
                    </a:solidFill>
                  </a:rPr>
                  <a:t>1993</a:t>
                </a:r>
              </a:p>
            </p:txBody>
          </p:sp>
          <p:sp>
            <p:nvSpPr>
              <p:cNvPr id="28" name="Shape 458"/>
              <p:cNvSpPr/>
              <p:nvPr/>
            </p:nvSpPr>
            <p:spPr>
              <a:xfrm rot="18900000">
                <a:off x="1822204" y="607449"/>
                <a:ext cx="2139297" cy="1016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000">
                    <a:solidFill>
                      <a:srgbClr val="595959"/>
                    </a:solidFill>
                  </a:rPr>
                  <a:t>1983</a:t>
                </a:r>
              </a:p>
            </p:txBody>
          </p:sp>
        </p:grpSp>
      </p:grpSp>
      <p:sp>
        <p:nvSpPr>
          <p:cNvPr id="37" name="Shape 462"/>
          <p:cNvSpPr/>
          <p:nvPr/>
        </p:nvSpPr>
        <p:spPr>
          <a:xfrm>
            <a:off x="5729789" y="2956510"/>
            <a:ext cx="1860649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ED7D31"/>
                </a:solidFill>
              </a:rPr>
              <a:t>birth rate</a:t>
            </a:r>
          </a:p>
        </p:txBody>
      </p:sp>
      <p:sp>
        <p:nvSpPr>
          <p:cNvPr id="39" name="Shape 464"/>
          <p:cNvSpPr/>
          <p:nvPr/>
        </p:nvSpPr>
        <p:spPr>
          <a:xfrm>
            <a:off x="5729788" y="3993486"/>
            <a:ext cx="1860649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2290F7"/>
                </a:solidFill>
              </a:rPr>
              <a:t>death rate</a:t>
            </a:r>
          </a:p>
        </p:txBody>
      </p:sp>
      <p:sp>
        <p:nvSpPr>
          <p:cNvPr id="40" name="Shape 374"/>
          <p:cNvSpPr/>
          <p:nvPr/>
        </p:nvSpPr>
        <p:spPr>
          <a:xfrm>
            <a:off x="4354502" y="6544223"/>
            <a:ext cx="55341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Economic Innovation Group</a:t>
            </a:r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,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9</a:t>
            </a:r>
          </a:p>
        </p:txBody>
      </p:sp>
      <p:sp>
        <p:nvSpPr>
          <p:cNvPr id="42" name="Shape 452"/>
          <p:cNvSpPr/>
          <p:nvPr/>
        </p:nvSpPr>
        <p:spPr>
          <a:xfrm rot="18900000">
            <a:off x="9278001" y="5583341"/>
            <a:ext cx="1069648" cy="5083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numCol="1" anchor="ctr">
            <a:noAutofit/>
          </a:bodyPr>
          <a:lstStyle>
            <a:lvl1pPr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000" dirty="0">
                <a:solidFill>
                  <a:srgbClr val="595959"/>
                </a:solidFill>
              </a:rPr>
              <a:t>2016</a:t>
            </a:r>
            <a:endParaRPr sz="2000" dirty="0">
              <a:solidFill>
                <a:srgbClr val="595959"/>
              </a:solidFill>
            </a:endParaRPr>
          </a:p>
        </p:txBody>
      </p:sp>
      <p:sp>
        <p:nvSpPr>
          <p:cNvPr id="43" name="Shape 461"/>
          <p:cNvSpPr/>
          <p:nvPr/>
        </p:nvSpPr>
        <p:spPr>
          <a:xfrm flipV="1">
            <a:off x="9210177" y="3743325"/>
            <a:ext cx="483965" cy="144893"/>
          </a:xfrm>
          <a:prstGeom prst="line">
            <a:avLst/>
          </a:prstGeom>
          <a:ln w="50800">
            <a:solidFill>
              <a:srgbClr val="FC9327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/>
          </a:p>
        </p:txBody>
      </p:sp>
      <p:sp>
        <p:nvSpPr>
          <p:cNvPr id="44" name="Shape 463"/>
          <p:cNvSpPr/>
          <p:nvPr/>
        </p:nvSpPr>
        <p:spPr>
          <a:xfrm>
            <a:off x="9241412" y="3968168"/>
            <a:ext cx="456674" cy="1"/>
          </a:xfrm>
          <a:prstGeom prst="line">
            <a:avLst/>
          </a:prstGeom>
          <a:ln w="50800">
            <a:solidFill>
              <a:srgbClr val="52A7F9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434700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474"/>
          <p:cNvSpPr/>
          <p:nvPr/>
        </p:nvSpPr>
        <p:spPr>
          <a:xfrm>
            <a:off x="2314575" y="1368247"/>
            <a:ext cx="7934325" cy="4974175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 sz="2000" dirty="0"/>
          </a:p>
        </p:txBody>
      </p:sp>
      <p:graphicFrame>
        <p:nvGraphicFramePr>
          <p:cNvPr id="23" name="Chart 476"/>
          <p:cNvGraphicFramePr/>
          <p:nvPr>
            <p:extLst>
              <p:ext uri="{D42A27DB-BD31-4B8C-83A1-F6EECF244321}">
                <p14:modId xmlns:p14="http://schemas.microsoft.com/office/powerpoint/2010/main" val="2759376531"/>
              </p:ext>
            </p:extLst>
          </p:nvPr>
        </p:nvGraphicFramePr>
        <p:xfrm>
          <a:off x="2566738" y="2447925"/>
          <a:ext cx="6872537" cy="3894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Shape 474"/>
          <p:cNvSpPr/>
          <p:nvPr/>
        </p:nvSpPr>
        <p:spPr>
          <a:xfrm>
            <a:off x="2393959" y="2298693"/>
            <a:ext cx="783766" cy="3837540"/>
          </a:xfrm>
          <a:prstGeom prst="rect">
            <a:avLst/>
          </a:prstGeom>
          <a:solidFill>
            <a:srgbClr val="ECF1F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 sz="2000" dirty="0"/>
          </a:p>
        </p:txBody>
      </p:sp>
      <p:sp>
        <p:nvSpPr>
          <p:cNvPr id="2" name="Parallelogram 1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28337" y="487350"/>
            <a:ext cx="9943328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Digitalization is transforming the demand for skills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40" name="Shape 374"/>
          <p:cNvSpPr/>
          <p:nvPr/>
        </p:nvSpPr>
        <p:spPr>
          <a:xfrm>
            <a:off x="2566738" y="6544223"/>
            <a:ext cx="784458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Brookings, “What GM’s layoffs reveal about the digitalization of the auto industry,” 2018</a:t>
            </a:r>
          </a:p>
        </p:txBody>
      </p:sp>
      <p:sp>
        <p:nvSpPr>
          <p:cNvPr id="16" name="Shape 474"/>
          <p:cNvSpPr/>
          <p:nvPr/>
        </p:nvSpPr>
        <p:spPr>
          <a:xfrm>
            <a:off x="2642886" y="5554373"/>
            <a:ext cx="589905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800" dirty="0">
                <a:solidFill>
                  <a:srgbClr val="595959"/>
                </a:solidFill>
              </a:rPr>
              <a:t>-20%</a:t>
            </a: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18" name="Shape 474"/>
          <p:cNvSpPr/>
          <p:nvPr/>
        </p:nvSpPr>
        <p:spPr>
          <a:xfrm>
            <a:off x="2629691" y="5006822"/>
            <a:ext cx="589905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800" dirty="0">
                <a:solidFill>
                  <a:srgbClr val="595959"/>
                </a:solidFill>
              </a:rPr>
              <a:t>-10%</a:t>
            </a: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19" name="Shape 474"/>
          <p:cNvSpPr/>
          <p:nvPr/>
        </p:nvSpPr>
        <p:spPr>
          <a:xfrm>
            <a:off x="2850754" y="4427673"/>
            <a:ext cx="179536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800" dirty="0">
                <a:solidFill>
                  <a:srgbClr val="595959"/>
                </a:solidFill>
              </a:rPr>
              <a:t>0</a:t>
            </a: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24" name="Shape 474"/>
          <p:cNvSpPr/>
          <p:nvPr/>
        </p:nvSpPr>
        <p:spPr>
          <a:xfrm>
            <a:off x="2665608" y="3875623"/>
            <a:ext cx="512961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800" dirty="0">
                <a:solidFill>
                  <a:srgbClr val="595959"/>
                </a:solidFill>
              </a:rPr>
              <a:t>10%</a:t>
            </a: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27" name="Shape 474"/>
          <p:cNvSpPr/>
          <p:nvPr/>
        </p:nvSpPr>
        <p:spPr>
          <a:xfrm>
            <a:off x="2665609" y="3323572"/>
            <a:ext cx="512961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800" dirty="0">
                <a:solidFill>
                  <a:srgbClr val="595959"/>
                </a:solidFill>
              </a:rPr>
              <a:t>20%</a:t>
            </a: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28" name="Shape 474"/>
          <p:cNvSpPr/>
          <p:nvPr/>
        </p:nvSpPr>
        <p:spPr>
          <a:xfrm>
            <a:off x="2665609" y="2771521"/>
            <a:ext cx="512961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800" dirty="0">
                <a:solidFill>
                  <a:srgbClr val="595959"/>
                </a:solidFill>
              </a:rPr>
              <a:t>30%</a:t>
            </a: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25" name="Shape 478"/>
          <p:cNvSpPr/>
          <p:nvPr/>
        </p:nvSpPr>
        <p:spPr>
          <a:xfrm>
            <a:off x="3314306" y="4543425"/>
            <a:ext cx="6410382" cy="0"/>
          </a:xfrm>
          <a:prstGeom prst="line">
            <a:avLst/>
          </a:prstGeom>
          <a:noFill/>
          <a:ln w="635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/>
          </a:p>
        </p:txBody>
      </p:sp>
      <p:sp>
        <p:nvSpPr>
          <p:cNvPr id="20" name="Shape 474"/>
          <p:cNvSpPr/>
          <p:nvPr/>
        </p:nvSpPr>
        <p:spPr>
          <a:xfrm>
            <a:off x="8269643" y="2344036"/>
            <a:ext cx="21677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500" dirty="0">
                <a:solidFill>
                  <a:srgbClr val="595959"/>
                </a:solidFill>
              </a:rPr>
              <a:t>Computer network support specialists</a:t>
            </a:r>
            <a:endParaRPr sz="1500" dirty="0">
              <a:solidFill>
                <a:srgbClr val="595959"/>
              </a:solidFill>
            </a:endParaRPr>
          </a:p>
        </p:txBody>
      </p:sp>
      <p:sp>
        <p:nvSpPr>
          <p:cNvPr id="30" name="Shape 474"/>
          <p:cNvSpPr/>
          <p:nvPr/>
        </p:nvSpPr>
        <p:spPr>
          <a:xfrm>
            <a:off x="6758251" y="3318647"/>
            <a:ext cx="2208585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500" dirty="0">
                <a:solidFill>
                  <a:srgbClr val="595959"/>
                </a:solidFill>
              </a:rPr>
              <a:t>Software developers, system specialists</a:t>
            </a:r>
            <a:endParaRPr sz="1500" dirty="0">
              <a:solidFill>
                <a:srgbClr val="595959"/>
              </a:solidFill>
            </a:endParaRPr>
          </a:p>
        </p:txBody>
      </p:sp>
      <p:sp>
        <p:nvSpPr>
          <p:cNvPr id="31" name="Shape 474"/>
          <p:cNvSpPr/>
          <p:nvPr/>
        </p:nvSpPr>
        <p:spPr>
          <a:xfrm>
            <a:off x="4799747" y="5640544"/>
            <a:ext cx="1958504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500" dirty="0">
                <a:solidFill>
                  <a:srgbClr val="595959"/>
                </a:solidFill>
              </a:rPr>
              <a:t>Drilling &amp; boring </a:t>
            </a:r>
          </a:p>
          <a:p>
            <a:r>
              <a:rPr lang="en-US" sz="1500" dirty="0">
                <a:solidFill>
                  <a:srgbClr val="595959"/>
                </a:solidFill>
              </a:rPr>
              <a:t>machine operations</a:t>
            </a:r>
            <a:endParaRPr sz="1500" dirty="0">
              <a:solidFill>
                <a:srgbClr val="595959"/>
              </a:solidFill>
            </a:endParaRPr>
          </a:p>
        </p:txBody>
      </p:sp>
      <p:sp>
        <p:nvSpPr>
          <p:cNvPr id="32" name="Shape 474"/>
          <p:cNvSpPr/>
          <p:nvPr/>
        </p:nvSpPr>
        <p:spPr>
          <a:xfrm>
            <a:off x="3298459" y="5623271"/>
            <a:ext cx="1380554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500" dirty="0">
                <a:solidFill>
                  <a:srgbClr val="595959"/>
                </a:solidFill>
              </a:rPr>
              <a:t>Foundry mold </a:t>
            </a:r>
          </a:p>
          <a:p>
            <a:r>
              <a:rPr lang="en-US" sz="1500" dirty="0">
                <a:solidFill>
                  <a:srgbClr val="595959"/>
                </a:solidFill>
              </a:rPr>
              <a:t>&amp; </a:t>
            </a:r>
            <a:r>
              <a:rPr lang="en-US" sz="1500" dirty="0" err="1">
                <a:solidFill>
                  <a:srgbClr val="595959"/>
                </a:solidFill>
              </a:rPr>
              <a:t>coremarkers</a:t>
            </a:r>
            <a:endParaRPr sz="1500" dirty="0">
              <a:solidFill>
                <a:srgbClr val="595959"/>
              </a:solidFill>
            </a:endParaRPr>
          </a:p>
        </p:txBody>
      </p:sp>
      <p:sp>
        <p:nvSpPr>
          <p:cNvPr id="34" name="Shape 474"/>
          <p:cNvSpPr/>
          <p:nvPr/>
        </p:nvSpPr>
        <p:spPr>
          <a:xfrm>
            <a:off x="2850754" y="1512139"/>
            <a:ext cx="6951460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000" dirty="0">
                <a:solidFill>
                  <a:srgbClr val="595959"/>
                </a:solidFill>
              </a:rPr>
              <a:t>Growth rates within auto industry occupations, 2002 - 2016</a:t>
            </a:r>
            <a:endParaRPr sz="2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84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629"/>
          <p:cNvSpPr/>
          <p:nvPr/>
        </p:nvSpPr>
        <p:spPr>
          <a:xfrm flipH="1" flipV="1">
            <a:off x="4010527" y="1481129"/>
            <a:ext cx="32084" cy="476273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2" name="Parallelogram 1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211" y="519434"/>
            <a:ext cx="9653986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Automation will affect less-educated people &amp; workers of color the most 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33" name="Shape 305"/>
          <p:cNvSpPr>
            <a:spLocks noChangeAspect="1"/>
          </p:cNvSpPr>
          <p:nvPr/>
        </p:nvSpPr>
        <p:spPr>
          <a:xfrm>
            <a:off x="-2077919" y="1677481"/>
            <a:ext cx="1648580" cy="1616769"/>
          </a:xfrm>
          <a:prstGeom prst="ellipse">
            <a:avLst/>
          </a:prstGeom>
          <a:solidFill>
            <a:srgbClr val="EAA85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lnSpc>
                <a:spcPct val="90000"/>
              </a:lnSpc>
              <a:defRPr sz="3000" b="1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lang="en-US" sz="1200" dirty="0"/>
              <a:t>Entrepreneurs</a:t>
            </a:r>
            <a:endParaRPr sz="1200" dirty="0"/>
          </a:p>
        </p:txBody>
      </p:sp>
      <p:sp>
        <p:nvSpPr>
          <p:cNvPr id="16" name="Shape 626"/>
          <p:cNvSpPr/>
          <p:nvPr/>
        </p:nvSpPr>
        <p:spPr>
          <a:xfrm>
            <a:off x="471329" y="2755122"/>
            <a:ext cx="3230818" cy="1982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>
              <a:defRPr sz="11100" b="1">
                <a:solidFill>
                  <a:srgbClr val="FF93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5550" dirty="0"/>
              <a:t>1 in 4</a:t>
            </a:r>
          </a:p>
          <a:p>
            <a:pPr>
              <a:defRPr sz="11100" b="1">
                <a:solidFill>
                  <a:srgbClr val="FF93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000" dirty="0"/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595959"/>
                </a:solidFill>
              </a:rPr>
              <a:t>jobs in the Chicago metro area are at “high risk” of automation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486906" y="1503419"/>
            <a:ext cx="7363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>
              <a:defRPr sz="4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595959"/>
                </a:solidFill>
              </a:rPr>
              <a:t>Average automation potential by education level or race, 2017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33295" y="2032055"/>
            <a:ext cx="8670981" cy="4620008"/>
            <a:chOff x="3833295" y="2032055"/>
            <a:chExt cx="8670981" cy="4620008"/>
          </a:xfrm>
        </p:grpSpPr>
        <p:pic>
          <p:nvPicPr>
            <p:cNvPr id="17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3295" y="2032055"/>
              <a:ext cx="8670981" cy="462000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5090527" y="2332137"/>
              <a:ext cx="709344" cy="400110"/>
            </a:xfrm>
            <a:prstGeom prst="rect">
              <a:avLst/>
            </a:prstGeom>
            <a:solidFill>
              <a:srgbClr val="CFDDED"/>
            </a:solidFill>
          </p:spPr>
          <p:txBody>
            <a:bodyPr wrap="square">
              <a:spAutoFit/>
            </a:bodyPr>
            <a:lstStyle/>
            <a:p>
              <a:pPr defTabSz="412750">
                <a:defRPr sz="43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solidFill>
                    <a:srgbClr val="595959"/>
                  </a:solidFill>
                </a:rPr>
                <a:t>49%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23933" y="3553704"/>
              <a:ext cx="709344" cy="400110"/>
            </a:xfrm>
            <a:prstGeom prst="rect">
              <a:avLst/>
            </a:prstGeom>
            <a:solidFill>
              <a:srgbClr val="CFDDED"/>
            </a:solidFill>
          </p:spPr>
          <p:txBody>
            <a:bodyPr wrap="square">
              <a:spAutoFit/>
            </a:bodyPr>
            <a:lstStyle/>
            <a:p>
              <a:pPr defTabSz="412750">
                <a:defRPr sz="43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solidFill>
                    <a:srgbClr val="595959"/>
                  </a:solidFill>
                </a:rPr>
                <a:t>29%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05217" y="2474381"/>
              <a:ext cx="709344" cy="400110"/>
            </a:xfrm>
            <a:prstGeom prst="rect">
              <a:avLst/>
            </a:prstGeom>
            <a:solidFill>
              <a:srgbClr val="CFDDED"/>
            </a:solidFill>
          </p:spPr>
          <p:txBody>
            <a:bodyPr wrap="square">
              <a:spAutoFit/>
            </a:bodyPr>
            <a:lstStyle/>
            <a:p>
              <a:pPr defTabSz="412750">
                <a:defRPr sz="43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solidFill>
                    <a:srgbClr val="595959"/>
                  </a:solidFill>
                </a:rPr>
                <a:t>47%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662889" y="2648527"/>
              <a:ext cx="709344" cy="400110"/>
            </a:xfrm>
            <a:prstGeom prst="rect">
              <a:avLst/>
            </a:prstGeom>
            <a:solidFill>
              <a:srgbClr val="CFDDED"/>
            </a:solidFill>
          </p:spPr>
          <p:txBody>
            <a:bodyPr wrap="square">
              <a:spAutoFit/>
            </a:bodyPr>
            <a:lstStyle/>
            <a:p>
              <a:pPr defTabSz="412750">
                <a:defRPr sz="43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solidFill>
                    <a:srgbClr val="595959"/>
                  </a:solidFill>
                </a:rPr>
                <a:t>44%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604699" y="2885839"/>
              <a:ext cx="709344" cy="400110"/>
            </a:xfrm>
            <a:prstGeom prst="rect">
              <a:avLst/>
            </a:prstGeom>
            <a:solidFill>
              <a:srgbClr val="CFDDED"/>
            </a:solidFill>
          </p:spPr>
          <p:txBody>
            <a:bodyPr wrap="square">
              <a:spAutoFit/>
            </a:bodyPr>
            <a:lstStyle/>
            <a:p>
              <a:pPr defTabSz="412750">
                <a:defRPr sz="43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solidFill>
                    <a:srgbClr val="595959"/>
                  </a:solidFill>
                </a:rPr>
                <a:t>40%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453862" y="2933965"/>
              <a:ext cx="709344" cy="400110"/>
            </a:xfrm>
            <a:prstGeom prst="rect">
              <a:avLst/>
            </a:prstGeom>
            <a:solidFill>
              <a:srgbClr val="CFDDED"/>
            </a:solidFill>
          </p:spPr>
          <p:txBody>
            <a:bodyPr wrap="square">
              <a:spAutoFit/>
            </a:bodyPr>
            <a:lstStyle/>
            <a:p>
              <a:pPr defTabSz="412750">
                <a:defRPr sz="43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solidFill>
                    <a:srgbClr val="595959"/>
                  </a:solidFill>
                </a:rPr>
                <a:t>39%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11772" y="5713650"/>
              <a:ext cx="1268188" cy="553998"/>
            </a:xfrm>
            <a:prstGeom prst="rect">
              <a:avLst/>
            </a:prstGeom>
            <a:solidFill>
              <a:srgbClr val="CFDDED"/>
            </a:solidFill>
          </p:spPr>
          <p:txBody>
            <a:bodyPr wrap="square">
              <a:spAutoFit/>
            </a:bodyPr>
            <a:lstStyle/>
            <a:p>
              <a:pPr defTabSz="412750">
                <a:defRPr sz="43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1500" dirty="0">
                  <a:solidFill>
                    <a:srgbClr val="595959"/>
                  </a:solidFill>
                </a:rPr>
                <a:t>Less than a bachelor’s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44252" y="5719552"/>
              <a:ext cx="1268188" cy="553998"/>
            </a:xfrm>
            <a:prstGeom prst="rect">
              <a:avLst/>
            </a:prstGeom>
            <a:solidFill>
              <a:srgbClr val="CFDDED"/>
            </a:solidFill>
          </p:spPr>
          <p:txBody>
            <a:bodyPr wrap="square">
              <a:spAutoFit/>
            </a:bodyPr>
            <a:lstStyle/>
            <a:p>
              <a:pPr defTabSz="412750">
                <a:defRPr sz="43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1500" dirty="0">
                  <a:solidFill>
                    <a:srgbClr val="595959"/>
                  </a:solidFill>
                </a:rPr>
                <a:t>Bachelor’s or higher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639349" y="5745734"/>
              <a:ext cx="1023540" cy="323165"/>
            </a:xfrm>
            <a:prstGeom prst="rect">
              <a:avLst/>
            </a:prstGeom>
            <a:solidFill>
              <a:srgbClr val="CFDDED"/>
            </a:solidFill>
          </p:spPr>
          <p:txBody>
            <a:bodyPr wrap="square">
              <a:spAutoFit/>
            </a:bodyPr>
            <a:lstStyle/>
            <a:p>
              <a:pPr defTabSz="412750">
                <a:defRPr sz="43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1500" dirty="0">
                  <a:solidFill>
                    <a:srgbClr val="595959"/>
                  </a:solidFill>
                </a:rPr>
                <a:t>Hispanic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695705" y="5746931"/>
              <a:ext cx="1023540" cy="323165"/>
            </a:xfrm>
            <a:prstGeom prst="rect">
              <a:avLst/>
            </a:prstGeom>
            <a:solidFill>
              <a:srgbClr val="CFDDED"/>
            </a:solidFill>
          </p:spPr>
          <p:txBody>
            <a:bodyPr wrap="square">
              <a:spAutoFit/>
            </a:bodyPr>
            <a:lstStyle/>
            <a:p>
              <a:pPr defTabSz="412750">
                <a:defRPr sz="43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1500" dirty="0">
                  <a:solidFill>
                    <a:srgbClr val="595959"/>
                  </a:solidFill>
                </a:rPr>
                <a:t>Black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608021" y="5751548"/>
              <a:ext cx="845841" cy="323165"/>
            </a:xfrm>
            <a:prstGeom prst="rect">
              <a:avLst/>
            </a:prstGeom>
            <a:solidFill>
              <a:srgbClr val="CFDDED"/>
            </a:solidFill>
          </p:spPr>
          <p:txBody>
            <a:bodyPr wrap="square">
              <a:spAutoFit/>
            </a:bodyPr>
            <a:lstStyle/>
            <a:p>
              <a:pPr defTabSz="412750">
                <a:defRPr sz="43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1500" dirty="0">
                  <a:solidFill>
                    <a:srgbClr val="595959"/>
                  </a:solidFill>
                </a:rPr>
                <a:t>White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375453" y="5748241"/>
              <a:ext cx="1669483" cy="630942"/>
            </a:xfrm>
            <a:prstGeom prst="rect">
              <a:avLst/>
            </a:prstGeom>
            <a:solidFill>
              <a:srgbClr val="CFDDED"/>
            </a:solidFill>
          </p:spPr>
          <p:txBody>
            <a:bodyPr wrap="square">
              <a:spAutoFit/>
            </a:bodyPr>
            <a:lstStyle/>
            <a:p>
              <a:pPr defTabSz="412750">
                <a:defRPr sz="43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1500" dirty="0">
                  <a:solidFill>
                    <a:srgbClr val="595959"/>
                  </a:solidFill>
                </a:rPr>
                <a:t>Asian &amp; Pacific Islander</a:t>
              </a:r>
            </a:p>
            <a:p>
              <a:pPr defTabSz="412750">
                <a:defRPr sz="4300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US" sz="500" dirty="0">
                <a:solidFill>
                  <a:srgbClr val="595959"/>
                </a:solidFill>
              </a:endParaRPr>
            </a:p>
          </p:txBody>
        </p:sp>
      </p:grpSp>
      <p:sp>
        <p:nvSpPr>
          <p:cNvPr id="31" name="Shape 374"/>
          <p:cNvSpPr/>
          <p:nvPr/>
        </p:nvSpPr>
        <p:spPr>
          <a:xfrm>
            <a:off x="4354502" y="6544223"/>
            <a:ext cx="55341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Brookings, “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Automation and Artificial Intelligence</a:t>
            </a:r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,”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32458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/>
          <p:nvPr/>
        </p:nvGraphicFramePr>
        <p:xfrm>
          <a:off x="2399963" y="1438276"/>
          <a:ext cx="7324725" cy="5003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Shape 826"/>
          <p:cNvSpPr/>
          <p:nvPr/>
        </p:nvSpPr>
        <p:spPr>
          <a:xfrm>
            <a:off x="4278086" y="6200006"/>
            <a:ext cx="3712028" cy="165571"/>
          </a:xfrm>
          <a:prstGeom prst="rect">
            <a:avLst/>
          </a:prstGeom>
          <a:solidFill>
            <a:srgbClr val="ECF1F8"/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endParaRPr lang="en-US" sz="2000" b="0" dirty="0">
              <a:solidFill>
                <a:srgbClr val="2E75B6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Parallelogram 1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2715" y="519434"/>
            <a:ext cx="9525650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A shrinking share of new jobs pay middle-class wages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922" y="7149658"/>
            <a:ext cx="107322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Header option 2</a:t>
            </a:r>
          </a:p>
          <a:p>
            <a:r>
              <a:rPr lang="en-US" sz="3200" i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(choose one and stick to it throughout the presentation to keep consistency)</a:t>
            </a:r>
          </a:p>
        </p:txBody>
      </p:sp>
      <p:sp>
        <p:nvSpPr>
          <p:cNvPr id="33" name="Shape 305"/>
          <p:cNvSpPr>
            <a:spLocks noChangeAspect="1"/>
          </p:cNvSpPr>
          <p:nvPr/>
        </p:nvSpPr>
        <p:spPr>
          <a:xfrm>
            <a:off x="-2077919" y="1677481"/>
            <a:ext cx="1648580" cy="1616769"/>
          </a:xfrm>
          <a:prstGeom prst="ellipse">
            <a:avLst/>
          </a:prstGeom>
          <a:solidFill>
            <a:srgbClr val="EAA85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lnSpc>
                <a:spcPct val="90000"/>
              </a:lnSpc>
              <a:defRPr sz="3000" b="1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lang="en-US" sz="1200" dirty="0"/>
              <a:t>Entrepreneurs</a:t>
            </a:r>
            <a:endParaRPr sz="1200" dirty="0"/>
          </a:p>
        </p:txBody>
      </p:sp>
      <p:sp>
        <p:nvSpPr>
          <p:cNvPr id="16" name="Shape 826"/>
          <p:cNvSpPr/>
          <p:nvPr/>
        </p:nvSpPr>
        <p:spPr>
          <a:xfrm>
            <a:off x="3993495" y="5834871"/>
            <a:ext cx="4245630" cy="63863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2000" b="0" dirty="0">
                <a:solidFill>
                  <a:srgbClr val="2E75B6"/>
                </a:solidFill>
                <a:latin typeface="Franklin Gothic Book" panose="020B0503020102020204" pitchFamily="34" charset="0"/>
              </a:rPr>
              <a:t>Occupational percentile </a:t>
            </a:r>
          </a:p>
          <a:p>
            <a:pPr algn="ctr"/>
            <a:r>
              <a:rPr lang="en-US" sz="1500" b="0" dirty="0">
                <a:solidFill>
                  <a:srgbClr val="2E75B6"/>
                </a:solidFill>
                <a:latin typeface="Franklin Gothic Book" panose="020B0503020102020204" pitchFamily="34" charset="0"/>
              </a:rPr>
              <a:t>(ranked from lowest to highest average wage)</a:t>
            </a:r>
            <a:endParaRPr sz="1500" b="0" dirty="0">
              <a:solidFill>
                <a:srgbClr val="2E75B6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Shape 374"/>
          <p:cNvSpPr/>
          <p:nvPr/>
        </p:nvSpPr>
        <p:spPr>
          <a:xfrm>
            <a:off x="3114676" y="6544223"/>
            <a:ext cx="677401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David </a:t>
            </a:r>
            <a:r>
              <a:rPr lang="en-US" sz="1400" i="1" dirty="0" err="1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Autor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, “Polanyi’s Paradox and the shape of employment growth,” 2015</a:t>
            </a:r>
          </a:p>
        </p:txBody>
      </p:sp>
    </p:spTree>
    <p:extLst>
      <p:ext uri="{BB962C8B-B14F-4D97-AF65-F5344CB8AC3E}">
        <p14:creationId xmlns:p14="http://schemas.microsoft.com/office/powerpoint/2010/main" val="2327796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495"/>
          <p:cNvSpPr/>
          <p:nvPr/>
        </p:nvSpPr>
        <p:spPr>
          <a:xfrm>
            <a:off x="8431963" y="2584600"/>
            <a:ext cx="1404231" cy="3636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algn="l" defTabSz="825500">
              <a:lnSpc>
                <a:spcPct val="110000"/>
              </a:lnSpc>
              <a:defRPr sz="7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b="1" dirty="0">
                <a:solidFill>
                  <a:srgbClr val="595959"/>
                </a:solidFill>
              </a:rPr>
              <a:t>Good jobs:</a:t>
            </a:r>
          </a:p>
        </p:txBody>
      </p:sp>
      <p:sp>
        <p:nvSpPr>
          <p:cNvPr id="2" name="Parallelogram 1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12337" y="503392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Too few jobs offer workers pathways to the middle class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922" y="7149658"/>
            <a:ext cx="107322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Header option 2</a:t>
            </a:r>
          </a:p>
          <a:p>
            <a:r>
              <a:rPr lang="en-US" sz="3200" i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(choose one and stick to it throughout the presentation to keep consistency)</a:t>
            </a:r>
          </a:p>
        </p:txBody>
      </p:sp>
      <p:sp>
        <p:nvSpPr>
          <p:cNvPr id="33" name="Shape 305"/>
          <p:cNvSpPr>
            <a:spLocks noChangeAspect="1"/>
          </p:cNvSpPr>
          <p:nvPr/>
        </p:nvSpPr>
        <p:spPr>
          <a:xfrm>
            <a:off x="-2077919" y="1677481"/>
            <a:ext cx="1648580" cy="1616769"/>
          </a:xfrm>
          <a:prstGeom prst="ellipse">
            <a:avLst/>
          </a:prstGeom>
          <a:solidFill>
            <a:srgbClr val="EAA85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lnSpc>
                <a:spcPct val="90000"/>
              </a:lnSpc>
              <a:defRPr sz="3000" b="1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lang="en-US" sz="1200" dirty="0"/>
              <a:t>Entrepreneurs</a:t>
            </a:r>
            <a:endParaRPr sz="1200" dirty="0"/>
          </a:p>
        </p:txBody>
      </p:sp>
      <p:graphicFrame>
        <p:nvGraphicFramePr>
          <p:cNvPr id="20" name="Chart 490"/>
          <p:cNvGraphicFramePr/>
          <p:nvPr>
            <p:extLst>
              <p:ext uri="{D42A27DB-BD31-4B8C-83A1-F6EECF244321}">
                <p14:modId xmlns:p14="http://schemas.microsoft.com/office/powerpoint/2010/main" val="1030866806"/>
              </p:ext>
            </p:extLst>
          </p:nvPr>
        </p:nvGraphicFramePr>
        <p:xfrm>
          <a:off x="4223977" y="1229599"/>
          <a:ext cx="3311339" cy="5144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Shape 496"/>
          <p:cNvSpPr/>
          <p:nvPr/>
        </p:nvSpPr>
        <p:spPr>
          <a:xfrm>
            <a:off x="440073" y="5760872"/>
            <a:ext cx="1219886" cy="3636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algn="l" defTabSz="825500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595959"/>
                </a:solidFill>
              </a:rPr>
              <a:t>Good jobs</a:t>
            </a:r>
          </a:p>
        </p:txBody>
      </p:sp>
      <p:sp>
        <p:nvSpPr>
          <p:cNvPr id="26" name="Shape 497"/>
          <p:cNvSpPr/>
          <p:nvPr/>
        </p:nvSpPr>
        <p:spPr>
          <a:xfrm>
            <a:off x="2384025" y="5944651"/>
            <a:ext cx="2340209" cy="1"/>
          </a:xfrm>
          <a:prstGeom prst="line">
            <a:avLst/>
          </a:prstGeom>
          <a:noFill/>
          <a:ln w="50800" cap="flat">
            <a:solidFill>
              <a:srgbClr val="595959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24" name="Shape 492"/>
          <p:cNvSpPr/>
          <p:nvPr/>
        </p:nvSpPr>
        <p:spPr>
          <a:xfrm>
            <a:off x="261197" y="1566271"/>
            <a:ext cx="393472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825500">
              <a:defRPr sz="6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000" dirty="0">
                <a:solidFill>
                  <a:srgbClr val="595959"/>
                </a:solidFill>
              </a:rPr>
              <a:t>Cook County</a:t>
            </a:r>
            <a:r>
              <a:rPr sz="2000" dirty="0">
                <a:solidFill>
                  <a:srgbClr val="595959"/>
                </a:solidFill>
              </a:rPr>
              <a:t>, 2017 </a:t>
            </a:r>
          </a:p>
        </p:txBody>
      </p:sp>
      <p:sp>
        <p:nvSpPr>
          <p:cNvPr id="30" name="Shape 374"/>
          <p:cNvSpPr/>
          <p:nvPr/>
        </p:nvSpPr>
        <p:spPr>
          <a:xfrm>
            <a:off x="4354502" y="6544223"/>
            <a:ext cx="55341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Brookings, “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Opportunity Industries</a:t>
            </a:r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,”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8</a:t>
            </a:r>
          </a:p>
        </p:txBody>
      </p:sp>
      <p:sp>
        <p:nvSpPr>
          <p:cNvPr id="35" name="Shape 494"/>
          <p:cNvSpPr/>
          <p:nvPr/>
        </p:nvSpPr>
        <p:spPr>
          <a:xfrm>
            <a:off x="7600933" y="3429000"/>
            <a:ext cx="5715001" cy="9746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/>
          <a:p>
            <a:pPr marL="285750" indent="-190500" defTabSz="412750">
              <a:buSzPct val="100000"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595959"/>
                </a:solidFill>
              </a:rPr>
              <a:t>Pay family-supporting wage </a:t>
            </a:r>
          </a:p>
          <a:p>
            <a:pPr marL="285750" indent="-190500" defTabSz="412750">
              <a:buSzPct val="100000"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595959"/>
                </a:solidFill>
              </a:rPr>
              <a:t>Provide health insurance</a:t>
            </a:r>
          </a:p>
          <a:p>
            <a:pPr marL="285750" indent="-190500" defTabSz="412750">
              <a:buSzPct val="100000"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595959"/>
                </a:solidFill>
              </a:rPr>
              <a:t>Held by sub-B.A. workers</a:t>
            </a:r>
          </a:p>
        </p:txBody>
      </p:sp>
    </p:spTree>
    <p:extLst>
      <p:ext uri="{BB962C8B-B14F-4D97-AF65-F5344CB8AC3E}">
        <p14:creationId xmlns:p14="http://schemas.microsoft.com/office/powerpoint/2010/main" val="4258565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259977" y="3057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" name="Flowchart: Data 3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922" y="7149658"/>
            <a:ext cx="107322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Header option 2</a:t>
            </a:r>
          </a:p>
          <a:p>
            <a:r>
              <a:rPr lang="en-US" sz="3200" i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(choose one and stick to it throughout the presentation to keep consistency)</a:t>
            </a:r>
          </a:p>
        </p:txBody>
      </p:sp>
      <p:sp>
        <p:nvSpPr>
          <p:cNvPr id="33" name="Shape 305"/>
          <p:cNvSpPr>
            <a:spLocks noChangeAspect="1"/>
          </p:cNvSpPr>
          <p:nvPr/>
        </p:nvSpPr>
        <p:spPr>
          <a:xfrm>
            <a:off x="-2077919" y="1677481"/>
            <a:ext cx="1648580" cy="1616769"/>
          </a:xfrm>
          <a:prstGeom prst="ellipse">
            <a:avLst/>
          </a:prstGeom>
          <a:solidFill>
            <a:srgbClr val="EAA85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lnSpc>
                <a:spcPct val="90000"/>
              </a:lnSpc>
              <a:defRPr sz="3000" b="1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lang="en-US" sz="1200" dirty="0"/>
              <a:t>Entrepreneurs</a:t>
            </a:r>
            <a:endParaRPr sz="1200" dirty="0"/>
          </a:p>
        </p:txBody>
      </p:sp>
      <p:sp>
        <p:nvSpPr>
          <p:cNvPr id="25" name="Shape 496"/>
          <p:cNvSpPr/>
          <p:nvPr/>
        </p:nvSpPr>
        <p:spPr>
          <a:xfrm>
            <a:off x="440073" y="5837072"/>
            <a:ext cx="1219886" cy="3636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algn="l" defTabSz="825500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595959"/>
                </a:solidFill>
              </a:rPr>
              <a:t>Good jobs</a:t>
            </a:r>
          </a:p>
        </p:txBody>
      </p:sp>
      <p:sp>
        <p:nvSpPr>
          <p:cNvPr id="26" name="Shape 497"/>
          <p:cNvSpPr/>
          <p:nvPr/>
        </p:nvSpPr>
        <p:spPr>
          <a:xfrm>
            <a:off x="2384025" y="6020851"/>
            <a:ext cx="2340209" cy="1"/>
          </a:xfrm>
          <a:prstGeom prst="line">
            <a:avLst/>
          </a:prstGeom>
          <a:noFill/>
          <a:ln w="50800" cap="flat">
            <a:solidFill>
              <a:srgbClr val="595959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29" name="Shape 517"/>
          <p:cNvSpPr/>
          <p:nvPr/>
        </p:nvSpPr>
        <p:spPr>
          <a:xfrm>
            <a:off x="440073" y="5397246"/>
            <a:ext cx="1734449" cy="36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595959"/>
                </a:solidFill>
              </a:rPr>
              <a:t>Promising jobs</a:t>
            </a:r>
          </a:p>
        </p:txBody>
      </p:sp>
      <p:sp>
        <p:nvSpPr>
          <p:cNvPr id="18" name="Shape 497"/>
          <p:cNvSpPr/>
          <p:nvPr/>
        </p:nvSpPr>
        <p:spPr>
          <a:xfrm>
            <a:off x="3151864" y="5628176"/>
            <a:ext cx="1572370" cy="1"/>
          </a:xfrm>
          <a:prstGeom prst="line">
            <a:avLst/>
          </a:prstGeom>
          <a:noFill/>
          <a:ln w="50800" cap="flat">
            <a:solidFill>
              <a:srgbClr val="595959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/>
          </a:p>
        </p:txBody>
      </p:sp>
      <p:sp>
        <p:nvSpPr>
          <p:cNvPr id="24" name="Shape 492"/>
          <p:cNvSpPr/>
          <p:nvPr/>
        </p:nvSpPr>
        <p:spPr>
          <a:xfrm>
            <a:off x="261197" y="1566271"/>
            <a:ext cx="393472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825500">
              <a:defRPr sz="6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000" dirty="0">
                <a:solidFill>
                  <a:srgbClr val="595959"/>
                </a:solidFill>
              </a:rPr>
              <a:t>Cook County</a:t>
            </a:r>
            <a:r>
              <a:rPr sz="2000" dirty="0">
                <a:solidFill>
                  <a:srgbClr val="595959"/>
                </a:solidFill>
              </a:rPr>
              <a:t>, 2017 </a:t>
            </a:r>
          </a:p>
        </p:txBody>
      </p:sp>
      <p:sp>
        <p:nvSpPr>
          <p:cNvPr id="30" name="Shape 374"/>
          <p:cNvSpPr/>
          <p:nvPr/>
        </p:nvSpPr>
        <p:spPr>
          <a:xfrm>
            <a:off x="4354502" y="6544223"/>
            <a:ext cx="55341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Brookings, “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Opportunity Industries</a:t>
            </a:r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,”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8</a:t>
            </a:r>
          </a:p>
        </p:txBody>
      </p:sp>
      <p:sp>
        <p:nvSpPr>
          <p:cNvPr id="22" name="Shape 515"/>
          <p:cNvSpPr/>
          <p:nvPr/>
        </p:nvSpPr>
        <p:spPr>
          <a:xfrm>
            <a:off x="7600933" y="3467718"/>
            <a:ext cx="4207538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285750" indent="-190500" defTabSz="412750">
              <a:buSzPct val="100000"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595959"/>
                </a:solidFill>
              </a:rPr>
              <a:t>Low-pay / no-benefits jobs</a:t>
            </a:r>
          </a:p>
          <a:p>
            <a:pPr marL="285750" indent="-190500" defTabSz="412750">
              <a:buSzPct val="100000"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595959"/>
                </a:solidFill>
              </a:rPr>
              <a:t>Lead to a “good job” within 10 years</a:t>
            </a:r>
          </a:p>
          <a:p>
            <a:pPr marL="285750" indent="-190500" defTabSz="412750">
              <a:buSzPct val="100000"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595959"/>
                </a:solidFill>
              </a:rPr>
              <a:t>Held by sub-B.A. workers</a:t>
            </a:r>
          </a:p>
        </p:txBody>
      </p:sp>
      <p:sp>
        <p:nvSpPr>
          <p:cNvPr id="34" name="Shape 516"/>
          <p:cNvSpPr/>
          <p:nvPr/>
        </p:nvSpPr>
        <p:spPr>
          <a:xfrm>
            <a:off x="8182904" y="2605355"/>
            <a:ext cx="1987724" cy="36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lnSpc>
                <a:spcPct val="110000"/>
              </a:lnSpc>
              <a:defRPr sz="7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b="1" dirty="0">
                <a:solidFill>
                  <a:srgbClr val="595959"/>
                </a:solidFill>
              </a:rPr>
              <a:t>Promising jobs: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312337" y="503392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Too few jobs offer workers pathways to the middle class</a:t>
            </a:r>
          </a:p>
        </p:txBody>
      </p:sp>
      <p:graphicFrame>
        <p:nvGraphicFramePr>
          <p:cNvPr id="21" name="Chart 490">
            <a:extLst>
              <a:ext uri="{FF2B5EF4-FFF2-40B4-BE49-F238E27FC236}">
                <a16:creationId xmlns:a16="http://schemas.microsoft.com/office/drawing/2014/main" xmlns="" id="{4AA40125-8737-4873-977B-A133906B9E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5522078"/>
              </p:ext>
            </p:extLst>
          </p:nvPr>
        </p:nvGraphicFramePr>
        <p:xfrm>
          <a:off x="4223977" y="1229599"/>
          <a:ext cx="3311339" cy="5144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39672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" name="Flowchart: Data 3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922" y="7149658"/>
            <a:ext cx="107322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Header option 2</a:t>
            </a:r>
          </a:p>
          <a:p>
            <a:r>
              <a:rPr lang="en-US" sz="3200" i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(choose one and stick to it throughout the presentation to keep consistency)</a:t>
            </a:r>
          </a:p>
        </p:txBody>
      </p:sp>
      <p:sp>
        <p:nvSpPr>
          <p:cNvPr id="33" name="Shape 305"/>
          <p:cNvSpPr>
            <a:spLocks noChangeAspect="1"/>
          </p:cNvSpPr>
          <p:nvPr/>
        </p:nvSpPr>
        <p:spPr>
          <a:xfrm>
            <a:off x="-2077919" y="1677481"/>
            <a:ext cx="1648580" cy="1616769"/>
          </a:xfrm>
          <a:prstGeom prst="ellipse">
            <a:avLst/>
          </a:prstGeom>
          <a:solidFill>
            <a:srgbClr val="EAA85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lnSpc>
                <a:spcPct val="90000"/>
              </a:lnSpc>
              <a:defRPr sz="3000" b="1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lang="en-US" sz="1200" dirty="0"/>
              <a:t>Entrepreneurs</a:t>
            </a:r>
            <a:endParaRPr sz="1200" dirty="0"/>
          </a:p>
        </p:txBody>
      </p:sp>
      <p:sp>
        <p:nvSpPr>
          <p:cNvPr id="25" name="Shape 496"/>
          <p:cNvSpPr/>
          <p:nvPr/>
        </p:nvSpPr>
        <p:spPr>
          <a:xfrm>
            <a:off x="440073" y="5862472"/>
            <a:ext cx="1219886" cy="3636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algn="l" defTabSz="825500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595959"/>
                </a:solidFill>
              </a:rPr>
              <a:t>Good jobs</a:t>
            </a:r>
          </a:p>
        </p:txBody>
      </p:sp>
      <p:sp>
        <p:nvSpPr>
          <p:cNvPr id="26" name="Shape 497"/>
          <p:cNvSpPr/>
          <p:nvPr/>
        </p:nvSpPr>
        <p:spPr>
          <a:xfrm>
            <a:off x="2384025" y="6046251"/>
            <a:ext cx="2340209" cy="1"/>
          </a:xfrm>
          <a:prstGeom prst="line">
            <a:avLst/>
          </a:prstGeom>
          <a:noFill/>
          <a:ln w="50800" cap="flat">
            <a:solidFill>
              <a:srgbClr val="595959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29" name="Shape 517"/>
          <p:cNvSpPr/>
          <p:nvPr/>
        </p:nvSpPr>
        <p:spPr>
          <a:xfrm>
            <a:off x="440073" y="5437356"/>
            <a:ext cx="1734449" cy="36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595959"/>
                </a:solidFill>
              </a:rPr>
              <a:t>Promising jobs</a:t>
            </a:r>
          </a:p>
        </p:txBody>
      </p:sp>
      <p:sp>
        <p:nvSpPr>
          <p:cNvPr id="18" name="Shape 497"/>
          <p:cNvSpPr/>
          <p:nvPr/>
        </p:nvSpPr>
        <p:spPr>
          <a:xfrm>
            <a:off x="3151865" y="5605805"/>
            <a:ext cx="1572370" cy="1"/>
          </a:xfrm>
          <a:prstGeom prst="line">
            <a:avLst/>
          </a:prstGeom>
          <a:noFill/>
          <a:ln w="50800" cap="flat">
            <a:solidFill>
              <a:srgbClr val="595959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/>
          </a:p>
        </p:txBody>
      </p:sp>
      <p:sp>
        <p:nvSpPr>
          <p:cNvPr id="19" name="Shape 537"/>
          <p:cNvSpPr/>
          <p:nvPr/>
        </p:nvSpPr>
        <p:spPr>
          <a:xfrm>
            <a:off x="429194" y="4713859"/>
            <a:ext cx="3371860" cy="36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825500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595959"/>
                </a:solidFill>
              </a:rPr>
              <a:t>High-skill opportunity jobs</a:t>
            </a:r>
          </a:p>
        </p:txBody>
      </p:sp>
      <p:sp>
        <p:nvSpPr>
          <p:cNvPr id="23" name="Shape 538"/>
          <p:cNvSpPr/>
          <p:nvPr/>
        </p:nvSpPr>
        <p:spPr>
          <a:xfrm>
            <a:off x="3601669" y="4895672"/>
            <a:ext cx="1097280" cy="1"/>
          </a:xfrm>
          <a:prstGeom prst="line">
            <a:avLst/>
          </a:prstGeom>
          <a:ln w="50800">
            <a:solidFill>
              <a:srgbClr val="595959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/>
          </a:p>
        </p:txBody>
      </p:sp>
      <p:sp>
        <p:nvSpPr>
          <p:cNvPr id="24" name="Shape 492"/>
          <p:cNvSpPr/>
          <p:nvPr/>
        </p:nvSpPr>
        <p:spPr>
          <a:xfrm>
            <a:off x="261197" y="1566271"/>
            <a:ext cx="393472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825500">
              <a:defRPr sz="6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000" dirty="0">
                <a:solidFill>
                  <a:srgbClr val="595959"/>
                </a:solidFill>
              </a:rPr>
              <a:t>Cook County,</a:t>
            </a:r>
            <a:r>
              <a:rPr sz="2000" dirty="0">
                <a:solidFill>
                  <a:srgbClr val="595959"/>
                </a:solidFill>
              </a:rPr>
              <a:t> 2017 </a:t>
            </a:r>
          </a:p>
        </p:txBody>
      </p:sp>
      <p:sp>
        <p:nvSpPr>
          <p:cNvPr id="30" name="Shape 374"/>
          <p:cNvSpPr/>
          <p:nvPr/>
        </p:nvSpPr>
        <p:spPr>
          <a:xfrm>
            <a:off x="4354502" y="6544223"/>
            <a:ext cx="55341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Brookings, “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Opportunity Industries</a:t>
            </a:r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,”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8</a:t>
            </a:r>
          </a:p>
        </p:txBody>
      </p:sp>
      <p:sp>
        <p:nvSpPr>
          <p:cNvPr id="34" name="Shape 539"/>
          <p:cNvSpPr/>
          <p:nvPr/>
        </p:nvSpPr>
        <p:spPr>
          <a:xfrm>
            <a:off x="7600933" y="3595968"/>
            <a:ext cx="4207538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285750" indent="-190500" defTabSz="412750">
              <a:buSzPct val="100000"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595959"/>
                </a:solidFill>
              </a:rPr>
              <a:t>Meet “good job” or “promising job” criteria but…</a:t>
            </a:r>
          </a:p>
          <a:p>
            <a:pPr marL="285750" indent="-190500" defTabSz="412750">
              <a:buSzPct val="100000"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595959"/>
                </a:solidFill>
              </a:rPr>
              <a:t>Held by workers with a B.A. or more</a:t>
            </a:r>
          </a:p>
        </p:txBody>
      </p:sp>
      <p:sp>
        <p:nvSpPr>
          <p:cNvPr id="35" name="Shape 540"/>
          <p:cNvSpPr/>
          <p:nvPr/>
        </p:nvSpPr>
        <p:spPr>
          <a:xfrm>
            <a:off x="8637700" y="2477908"/>
            <a:ext cx="2159245" cy="702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12750">
              <a:lnSpc>
                <a:spcPct val="110000"/>
              </a:lnSpc>
              <a:defRPr sz="7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b="1" dirty="0">
                <a:solidFill>
                  <a:srgbClr val="595959"/>
                </a:solidFill>
              </a:rPr>
              <a:t>High-skill </a:t>
            </a:r>
          </a:p>
          <a:p>
            <a:pPr defTabSz="412750">
              <a:lnSpc>
                <a:spcPct val="110000"/>
              </a:lnSpc>
              <a:defRPr sz="7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b="1" dirty="0">
                <a:solidFill>
                  <a:srgbClr val="595959"/>
                </a:solidFill>
              </a:rPr>
              <a:t>opportunity jobs: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12337" y="503392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Too few jobs offer workers pathways to the middle class</a:t>
            </a:r>
          </a:p>
        </p:txBody>
      </p:sp>
      <p:graphicFrame>
        <p:nvGraphicFramePr>
          <p:cNvPr id="22" name="Chart 490">
            <a:extLst>
              <a:ext uri="{FF2B5EF4-FFF2-40B4-BE49-F238E27FC236}">
                <a16:creationId xmlns:a16="http://schemas.microsoft.com/office/drawing/2014/main" xmlns="" id="{3239569C-5BC6-4931-A602-A17DD8BF6D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7078812"/>
              </p:ext>
            </p:extLst>
          </p:nvPr>
        </p:nvGraphicFramePr>
        <p:xfrm>
          <a:off x="4223977" y="1229599"/>
          <a:ext cx="3311339" cy="5144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6639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" name="Flowchart: Data 3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922" y="7149658"/>
            <a:ext cx="107322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Header option 2</a:t>
            </a:r>
          </a:p>
          <a:p>
            <a:r>
              <a:rPr lang="en-US" sz="3200" i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(choose one and stick to it throughout the presentation to keep consistency)</a:t>
            </a:r>
          </a:p>
        </p:txBody>
      </p:sp>
      <p:sp>
        <p:nvSpPr>
          <p:cNvPr id="33" name="Shape 305"/>
          <p:cNvSpPr>
            <a:spLocks noChangeAspect="1"/>
          </p:cNvSpPr>
          <p:nvPr/>
        </p:nvSpPr>
        <p:spPr>
          <a:xfrm>
            <a:off x="-2077919" y="1677481"/>
            <a:ext cx="1648580" cy="1616769"/>
          </a:xfrm>
          <a:prstGeom prst="ellipse">
            <a:avLst/>
          </a:prstGeom>
          <a:solidFill>
            <a:srgbClr val="EAA85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lnSpc>
                <a:spcPct val="90000"/>
              </a:lnSpc>
              <a:defRPr sz="3000" b="1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lang="en-US" sz="1200" dirty="0"/>
              <a:t>Entrepreneurs</a:t>
            </a:r>
            <a:endParaRPr sz="1200" dirty="0"/>
          </a:p>
        </p:txBody>
      </p:sp>
      <p:sp>
        <p:nvSpPr>
          <p:cNvPr id="25" name="Shape 496"/>
          <p:cNvSpPr/>
          <p:nvPr/>
        </p:nvSpPr>
        <p:spPr>
          <a:xfrm>
            <a:off x="440073" y="5837072"/>
            <a:ext cx="1219886" cy="3636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algn="l" defTabSz="825500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595959"/>
                </a:solidFill>
              </a:rPr>
              <a:t>Good jobs</a:t>
            </a:r>
          </a:p>
        </p:txBody>
      </p:sp>
      <p:sp>
        <p:nvSpPr>
          <p:cNvPr id="26" name="Shape 497"/>
          <p:cNvSpPr/>
          <p:nvPr/>
        </p:nvSpPr>
        <p:spPr>
          <a:xfrm>
            <a:off x="2384025" y="6020851"/>
            <a:ext cx="2340209" cy="1"/>
          </a:xfrm>
          <a:prstGeom prst="line">
            <a:avLst/>
          </a:prstGeom>
          <a:noFill/>
          <a:ln w="50800" cap="flat">
            <a:solidFill>
              <a:srgbClr val="595959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29" name="Shape 517"/>
          <p:cNvSpPr/>
          <p:nvPr/>
        </p:nvSpPr>
        <p:spPr>
          <a:xfrm>
            <a:off x="440073" y="5437356"/>
            <a:ext cx="1734449" cy="36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595959"/>
                </a:solidFill>
              </a:rPr>
              <a:t>Promising jobs</a:t>
            </a:r>
          </a:p>
        </p:txBody>
      </p:sp>
      <p:sp>
        <p:nvSpPr>
          <p:cNvPr id="18" name="Shape 497"/>
          <p:cNvSpPr/>
          <p:nvPr/>
        </p:nvSpPr>
        <p:spPr>
          <a:xfrm>
            <a:off x="3151865" y="5605805"/>
            <a:ext cx="1572370" cy="1"/>
          </a:xfrm>
          <a:prstGeom prst="line">
            <a:avLst/>
          </a:prstGeom>
          <a:noFill/>
          <a:ln w="50800" cap="flat">
            <a:solidFill>
              <a:srgbClr val="595959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/>
          </a:p>
        </p:txBody>
      </p:sp>
      <p:sp>
        <p:nvSpPr>
          <p:cNvPr id="27" name="Shape 551"/>
          <p:cNvSpPr/>
          <p:nvPr/>
        </p:nvSpPr>
        <p:spPr>
          <a:xfrm>
            <a:off x="7600933" y="3621606"/>
            <a:ext cx="4207538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marL="571500" indent="-381000" algn="l" defTabSz="825500">
              <a:buSzPct val="100000"/>
              <a:buChar char="•"/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595959"/>
                </a:solidFill>
              </a:rPr>
              <a:t>Do not satisfy at least one of the criteria for good, promising, or high-skilled opportunity jobs</a:t>
            </a:r>
          </a:p>
        </p:txBody>
      </p:sp>
      <p:sp>
        <p:nvSpPr>
          <p:cNvPr id="28" name="Shape 552"/>
          <p:cNvSpPr/>
          <p:nvPr/>
        </p:nvSpPr>
        <p:spPr>
          <a:xfrm>
            <a:off x="8473473" y="2588304"/>
            <a:ext cx="1417055" cy="36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lnSpc>
                <a:spcPct val="110000"/>
              </a:lnSpc>
              <a:defRPr sz="7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b="1" dirty="0">
                <a:solidFill>
                  <a:srgbClr val="595959"/>
                </a:solidFill>
              </a:rPr>
              <a:t>Other jobs:</a:t>
            </a:r>
          </a:p>
        </p:txBody>
      </p:sp>
      <p:sp>
        <p:nvSpPr>
          <p:cNvPr id="31" name="Shape 553"/>
          <p:cNvSpPr/>
          <p:nvPr/>
        </p:nvSpPr>
        <p:spPr>
          <a:xfrm>
            <a:off x="440073" y="2880403"/>
            <a:ext cx="1232710" cy="36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595959"/>
                </a:solidFill>
              </a:rPr>
              <a:t>Other jobs</a:t>
            </a:r>
          </a:p>
        </p:txBody>
      </p:sp>
      <p:sp>
        <p:nvSpPr>
          <p:cNvPr id="32" name="Shape 554"/>
          <p:cNvSpPr/>
          <p:nvPr/>
        </p:nvSpPr>
        <p:spPr>
          <a:xfrm>
            <a:off x="1939166" y="3056501"/>
            <a:ext cx="2743200" cy="1"/>
          </a:xfrm>
          <a:prstGeom prst="line">
            <a:avLst/>
          </a:prstGeom>
          <a:ln w="50800">
            <a:solidFill>
              <a:srgbClr val="595959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/>
          </a:p>
        </p:txBody>
      </p:sp>
      <p:sp>
        <p:nvSpPr>
          <p:cNvPr id="24" name="Shape 492"/>
          <p:cNvSpPr/>
          <p:nvPr/>
        </p:nvSpPr>
        <p:spPr>
          <a:xfrm>
            <a:off x="261197" y="1566271"/>
            <a:ext cx="393472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825500">
              <a:defRPr sz="6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000" dirty="0">
                <a:solidFill>
                  <a:srgbClr val="595959"/>
                </a:solidFill>
              </a:rPr>
              <a:t>Cook County</a:t>
            </a:r>
            <a:r>
              <a:rPr sz="2000" dirty="0">
                <a:solidFill>
                  <a:srgbClr val="595959"/>
                </a:solidFill>
              </a:rPr>
              <a:t>, 2017 </a:t>
            </a:r>
          </a:p>
        </p:txBody>
      </p:sp>
      <p:sp>
        <p:nvSpPr>
          <p:cNvPr id="30" name="Shape 374"/>
          <p:cNvSpPr/>
          <p:nvPr/>
        </p:nvSpPr>
        <p:spPr>
          <a:xfrm>
            <a:off x="4354502" y="6544223"/>
            <a:ext cx="55341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Brookings, “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Opportunity Industries</a:t>
            </a:r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,”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8</a:t>
            </a:r>
          </a:p>
        </p:txBody>
      </p:sp>
      <p:sp>
        <p:nvSpPr>
          <p:cNvPr id="22" name="Shape 537"/>
          <p:cNvSpPr/>
          <p:nvPr/>
        </p:nvSpPr>
        <p:spPr>
          <a:xfrm>
            <a:off x="698095" y="3012365"/>
            <a:ext cx="3371860" cy="36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825500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595959"/>
                </a:solidFill>
              </a:rPr>
              <a:t>High-skill opportunity jobs</a:t>
            </a:r>
          </a:p>
        </p:txBody>
      </p:sp>
      <p:sp>
        <p:nvSpPr>
          <p:cNvPr id="34" name="Shape 538"/>
          <p:cNvSpPr/>
          <p:nvPr/>
        </p:nvSpPr>
        <p:spPr>
          <a:xfrm>
            <a:off x="3601669" y="4895672"/>
            <a:ext cx="1097280" cy="1"/>
          </a:xfrm>
          <a:prstGeom prst="line">
            <a:avLst/>
          </a:prstGeom>
          <a:ln w="50800">
            <a:solidFill>
              <a:srgbClr val="595959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12337" y="503392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Too few jobs offer workers pathways to the middle class</a:t>
            </a:r>
          </a:p>
        </p:txBody>
      </p:sp>
      <p:graphicFrame>
        <p:nvGraphicFramePr>
          <p:cNvPr id="23" name="Chart 490">
            <a:extLst>
              <a:ext uri="{FF2B5EF4-FFF2-40B4-BE49-F238E27FC236}">
                <a16:creationId xmlns:a16="http://schemas.microsoft.com/office/drawing/2014/main" xmlns="" id="{D9259816-5398-4EA3-8A2C-5E2BEED918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9200631"/>
              </p:ext>
            </p:extLst>
          </p:nvPr>
        </p:nvGraphicFramePr>
        <p:xfrm>
          <a:off x="4223977" y="1229599"/>
          <a:ext cx="3311339" cy="5144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6829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Single Corner Rectangle 2"/>
          <p:cNvSpPr/>
          <p:nvPr/>
        </p:nvSpPr>
        <p:spPr>
          <a:xfrm>
            <a:off x="1543155" y="1953648"/>
            <a:ext cx="2742198" cy="3295444"/>
          </a:xfrm>
          <a:prstGeom prst="snip1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4871" y="2170843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7727" y="2755617"/>
            <a:ext cx="21794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 and demographic changes within Greater Washington</a:t>
            </a:r>
            <a:endParaRPr lang="en-US" sz="2400" dirty="0">
              <a:solidFill>
                <a:schemeClr val="bg1">
                  <a:lumMod val="65000"/>
                </a:schemeClr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4729281" y="1953648"/>
            <a:ext cx="2742198" cy="3295444"/>
          </a:xfrm>
          <a:prstGeom prst="snip1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0997" y="2170843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961599" y="2755617"/>
            <a:ext cx="2280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place matters to the regional economy</a:t>
            </a:r>
            <a:endParaRPr lang="en-US" sz="2400" dirty="0">
              <a:solidFill>
                <a:schemeClr val="bg1">
                  <a:lumMod val="65000"/>
                </a:schemeClr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nip Single Corner Rectangle 10"/>
          <p:cNvSpPr/>
          <p:nvPr/>
        </p:nvSpPr>
        <p:spPr>
          <a:xfrm>
            <a:off x="7915407" y="1953648"/>
            <a:ext cx="2742198" cy="3295444"/>
          </a:xfrm>
          <a:prstGeom prst="snip1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67123" y="2170843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47725" y="2755617"/>
            <a:ext cx="2280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HQ2’s implications and what leaders in the region should do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15" name="Snip Single Corner Rectangle 14"/>
          <p:cNvSpPr/>
          <p:nvPr/>
        </p:nvSpPr>
        <p:spPr>
          <a:xfrm>
            <a:off x="1543155" y="1953646"/>
            <a:ext cx="2742198" cy="3295444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94871" y="2170841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7727" y="2755615"/>
            <a:ext cx="21794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Chicago fares on inclusive growth</a:t>
            </a:r>
          </a:p>
        </p:txBody>
      </p:sp>
      <p:sp>
        <p:nvSpPr>
          <p:cNvPr id="21" name="Snip Single Corner Rectangle 20"/>
          <p:cNvSpPr/>
          <p:nvPr/>
        </p:nvSpPr>
        <p:spPr>
          <a:xfrm>
            <a:off x="4740232" y="1953646"/>
            <a:ext cx="2742198" cy="3295444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91948" y="2170841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72550" y="2755615"/>
            <a:ext cx="2280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Structural dynamics complicate progress</a:t>
            </a:r>
            <a:endParaRPr lang="en-US" sz="2800" dirty="0">
              <a:solidFill>
                <a:schemeClr val="bg1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Snip Single Corner Rectangle 23"/>
          <p:cNvSpPr/>
          <p:nvPr/>
        </p:nvSpPr>
        <p:spPr>
          <a:xfrm>
            <a:off x="7915407" y="1953648"/>
            <a:ext cx="2742198" cy="3295444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67123" y="2170843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47725" y="2755617"/>
            <a:ext cx="22803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emerging framework for action </a:t>
            </a:r>
            <a:endParaRPr lang="en-US" sz="2800" dirty="0">
              <a:solidFill>
                <a:srgbClr val="FFFFFF"/>
              </a:solidFill>
              <a:latin typeface="Franklin Gothic Book" panose="020B0503020102020204" pitchFamily="34" charset="0"/>
              <a:cs typeface="Franklin Gothic Medium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543155" y="1953648"/>
            <a:ext cx="0" cy="3295444"/>
          </a:xfrm>
          <a:prstGeom prst="line">
            <a:avLst/>
          </a:prstGeom>
          <a:ln w="63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29281" y="1953646"/>
            <a:ext cx="0" cy="3295444"/>
          </a:xfrm>
          <a:prstGeom prst="line">
            <a:avLst/>
          </a:prstGeom>
          <a:ln w="63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941188" y="1953646"/>
            <a:ext cx="0" cy="3295444"/>
          </a:xfrm>
          <a:prstGeom prst="line">
            <a:avLst/>
          </a:prstGeom>
          <a:ln w="63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268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" name="Flowchart: Data 3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30" name="Shape 374"/>
          <p:cNvSpPr/>
          <p:nvPr/>
        </p:nvSpPr>
        <p:spPr>
          <a:xfrm>
            <a:off x="4354502" y="6544223"/>
            <a:ext cx="55341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Brookings, “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Opportunity Industries</a:t>
            </a:r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,”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8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12337" y="503392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Some industries produce more good jobs than others</a:t>
            </a:r>
          </a:p>
        </p:txBody>
      </p:sp>
      <p:grpSp>
        <p:nvGrpSpPr>
          <p:cNvPr id="23" name="Group 475">
            <a:extLst>
              <a:ext uri="{FF2B5EF4-FFF2-40B4-BE49-F238E27FC236}">
                <a16:creationId xmlns:a16="http://schemas.microsoft.com/office/drawing/2014/main" xmlns="" id="{6B4C59CA-7C17-4630-8E58-FF9813D31C2C}"/>
              </a:ext>
            </a:extLst>
          </p:cNvPr>
          <p:cNvGrpSpPr/>
          <p:nvPr/>
        </p:nvGrpSpPr>
        <p:grpSpPr>
          <a:xfrm>
            <a:off x="101600" y="1251408"/>
            <a:ext cx="11943337" cy="5292815"/>
            <a:chOff x="-644909" y="-164363"/>
            <a:chExt cx="20054749" cy="11607925"/>
          </a:xfrm>
        </p:grpSpPr>
        <p:sp>
          <p:nvSpPr>
            <p:cNvPr id="36" name="Shape 465">
              <a:extLst>
                <a:ext uri="{FF2B5EF4-FFF2-40B4-BE49-F238E27FC236}">
                  <a16:creationId xmlns:a16="http://schemas.microsoft.com/office/drawing/2014/main" xmlns="" id="{9A894935-2A4E-4378-A91C-62BBB33FD51B}"/>
                </a:ext>
              </a:extLst>
            </p:cNvPr>
            <p:cNvSpPr/>
            <p:nvPr/>
          </p:nvSpPr>
          <p:spPr>
            <a:xfrm>
              <a:off x="2040306" y="-164363"/>
              <a:ext cx="15589987" cy="909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>
                <a:lnSpc>
                  <a:spcPct val="110000"/>
                </a:lnSpc>
                <a:defRPr sz="3600">
                  <a:solidFill>
                    <a:srgbClr val="FFFFFF"/>
                  </a:solidFill>
                  <a:latin typeface="Interstate Regular"/>
                  <a:ea typeface="Interstate Regular"/>
                  <a:cs typeface="Interstate Regular"/>
                  <a:sym typeface="Interstate Regular"/>
                </a:defRPr>
              </a:pPr>
              <a:r>
                <a:rPr lang="en-US" sz="2000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Concentration of g</a:t>
              </a:r>
              <a:r>
                <a:rPr sz="2000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ood and promising jobs by industry sector</a:t>
              </a:r>
              <a:r>
                <a:rPr lang="en-US" sz="2000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, Cook County, 2017</a:t>
              </a:r>
              <a:endParaRPr sz="20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aphicFrame>
          <p:nvGraphicFramePr>
            <p:cNvPr id="37" name="Chart 466">
              <a:extLst>
                <a:ext uri="{FF2B5EF4-FFF2-40B4-BE49-F238E27FC236}">
                  <a16:creationId xmlns:a16="http://schemas.microsoft.com/office/drawing/2014/main" xmlns="" id="{9E645D40-6B2D-4E7F-8482-7A1589799B3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41550381"/>
                </p:ext>
              </p:extLst>
            </p:nvPr>
          </p:nvGraphicFramePr>
          <p:xfrm>
            <a:off x="-644909" y="770078"/>
            <a:ext cx="20054749" cy="106734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8" name="Shape 467">
              <a:extLst>
                <a:ext uri="{FF2B5EF4-FFF2-40B4-BE49-F238E27FC236}">
                  <a16:creationId xmlns:a16="http://schemas.microsoft.com/office/drawing/2014/main" xmlns="" id="{C2E5DC0B-B3A7-4BED-92C7-36CB8C088D3C}"/>
                </a:ext>
              </a:extLst>
            </p:cNvPr>
            <p:cNvSpPr/>
            <p:nvPr/>
          </p:nvSpPr>
          <p:spPr>
            <a:xfrm>
              <a:off x="394109" y="7580745"/>
              <a:ext cx="1897257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9" name="Shape 468">
              <a:extLst>
                <a:ext uri="{FF2B5EF4-FFF2-40B4-BE49-F238E27FC236}">
                  <a16:creationId xmlns:a16="http://schemas.microsoft.com/office/drawing/2014/main" xmlns="" id="{EEDB1A0F-C202-43B8-ABB1-77B8C8DE68D7}"/>
                </a:ext>
              </a:extLst>
            </p:cNvPr>
            <p:cNvSpPr/>
            <p:nvPr/>
          </p:nvSpPr>
          <p:spPr>
            <a:xfrm>
              <a:off x="349015" y="5349890"/>
              <a:ext cx="1897257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0" name="Shape 469">
              <a:extLst>
                <a:ext uri="{FF2B5EF4-FFF2-40B4-BE49-F238E27FC236}">
                  <a16:creationId xmlns:a16="http://schemas.microsoft.com/office/drawing/2014/main" xmlns="" id="{BB8E6815-8ED2-47C5-A021-566823DB9231}"/>
                </a:ext>
              </a:extLst>
            </p:cNvPr>
            <p:cNvSpPr/>
            <p:nvPr/>
          </p:nvSpPr>
          <p:spPr>
            <a:xfrm>
              <a:off x="350948" y="6888210"/>
              <a:ext cx="3862584" cy="69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rgbClr val="FFFFFF"/>
                  </a:solidFill>
                  <a:latin typeface="Interstate Light"/>
                  <a:ea typeface="Interstate Light"/>
                  <a:cs typeface="Interstate Light"/>
                  <a:sym typeface="Interstate Light"/>
                </a:defRPr>
              </a:lvl1pPr>
            </a:lstStyle>
            <a:p>
              <a:r>
                <a:rPr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Sub-baccalaureate average</a:t>
              </a:r>
            </a:p>
          </p:txBody>
        </p:sp>
        <p:sp>
          <p:nvSpPr>
            <p:cNvPr id="41" name="Shape 470">
              <a:extLst>
                <a:ext uri="{FF2B5EF4-FFF2-40B4-BE49-F238E27FC236}">
                  <a16:creationId xmlns:a16="http://schemas.microsoft.com/office/drawing/2014/main" xmlns="" id="{81A4910C-ED51-4997-97AB-530771E2C60A}"/>
                </a:ext>
              </a:extLst>
            </p:cNvPr>
            <p:cNvSpPr/>
            <p:nvPr/>
          </p:nvSpPr>
          <p:spPr>
            <a:xfrm>
              <a:off x="449976" y="4662511"/>
              <a:ext cx="707916" cy="69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rgbClr val="FFFFFF"/>
                  </a:solidFill>
                  <a:latin typeface="Interstate Light"/>
                  <a:ea typeface="Interstate Light"/>
                  <a:cs typeface="Interstate Light"/>
                  <a:sym typeface="Interstate Light"/>
                </a:defRPr>
              </a:lvl1pPr>
            </a:lstStyle>
            <a:p>
              <a:r>
                <a:rPr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Half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194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69999" y="69999"/>
                                    </p:animScale>
                                  </p:childTnLst>
                                </p:cTn>
                              </p:par>
                              <p:par>
                                <p:cTn id="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85449 0.000000" pathEditMode="relative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" name="Flowchart: Data 3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30" name="Shape 374"/>
          <p:cNvSpPr/>
          <p:nvPr/>
        </p:nvSpPr>
        <p:spPr>
          <a:xfrm>
            <a:off x="4354502" y="6544223"/>
            <a:ext cx="55341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Brookings, “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Opportunity Industries</a:t>
            </a:r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,”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8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12337" y="503392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Some industries produce more good jobs than others</a:t>
            </a:r>
          </a:p>
        </p:txBody>
      </p:sp>
      <p:grpSp>
        <p:nvGrpSpPr>
          <p:cNvPr id="23" name="Group 475">
            <a:extLst>
              <a:ext uri="{FF2B5EF4-FFF2-40B4-BE49-F238E27FC236}">
                <a16:creationId xmlns:a16="http://schemas.microsoft.com/office/drawing/2014/main" xmlns="" id="{6B4C59CA-7C17-4630-8E58-FF9813D31C2C}"/>
              </a:ext>
            </a:extLst>
          </p:cNvPr>
          <p:cNvGrpSpPr/>
          <p:nvPr/>
        </p:nvGrpSpPr>
        <p:grpSpPr>
          <a:xfrm>
            <a:off x="101600" y="1251408"/>
            <a:ext cx="11943337" cy="5292815"/>
            <a:chOff x="-644909" y="-164363"/>
            <a:chExt cx="20054749" cy="11607925"/>
          </a:xfrm>
        </p:grpSpPr>
        <p:sp>
          <p:nvSpPr>
            <p:cNvPr id="36" name="Shape 465">
              <a:extLst>
                <a:ext uri="{FF2B5EF4-FFF2-40B4-BE49-F238E27FC236}">
                  <a16:creationId xmlns:a16="http://schemas.microsoft.com/office/drawing/2014/main" xmlns="" id="{9A894935-2A4E-4378-A91C-62BBB33FD51B}"/>
                </a:ext>
              </a:extLst>
            </p:cNvPr>
            <p:cNvSpPr/>
            <p:nvPr/>
          </p:nvSpPr>
          <p:spPr>
            <a:xfrm>
              <a:off x="2040306" y="-164363"/>
              <a:ext cx="15589987" cy="909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>
                <a:lnSpc>
                  <a:spcPct val="110000"/>
                </a:lnSpc>
                <a:defRPr sz="3600">
                  <a:solidFill>
                    <a:srgbClr val="FFFFFF"/>
                  </a:solidFill>
                  <a:latin typeface="Interstate Regular"/>
                  <a:ea typeface="Interstate Regular"/>
                  <a:cs typeface="Interstate Regular"/>
                  <a:sym typeface="Interstate Regular"/>
                </a:defRPr>
              </a:pPr>
              <a:r>
                <a:rPr lang="en-US" sz="2000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Concentration of g</a:t>
              </a:r>
              <a:r>
                <a:rPr sz="2000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ood and promising jobs by industry sector</a:t>
              </a:r>
              <a:r>
                <a:rPr lang="en-US" sz="2000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, Cook County, 2017</a:t>
              </a:r>
              <a:endParaRPr sz="20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aphicFrame>
          <p:nvGraphicFramePr>
            <p:cNvPr id="37" name="Chart 466">
              <a:extLst>
                <a:ext uri="{FF2B5EF4-FFF2-40B4-BE49-F238E27FC236}">
                  <a16:creationId xmlns:a16="http://schemas.microsoft.com/office/drawing/2014/main" xmlns="" id="{9E645D40-6B2D-4E7F-8482-7A1589799B3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55389818"/>
                </p:ext>
              </p:extLst>
            </p:nvPr>
          </p:nvGraphicFramePr>
          <p:xfrm>
            <a:off x="-644909" y="770078"/>
            <a:ext cx="20054749" cy="106734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8" name="Shape 467">
              <a:extLst>
                <a:ext uri="{FF2B5EF4-FFF2-40B4-BE49-F238E27FC236}">
                  <a16:creationId xmlns:a16="http://schemas.microsoft.com/office/drawing/2014/main" xmlns="" id="{C2E5DC0B-B3A7-4BED-92C7-36CB8C088D3C}"/>
                </a:ext>
              </a:extLst>
            </p:cNvPr>
            <p:cNvSpPr/>
            <p:nvPr/>
          </p:nvSpPr>
          <p:spPr>
            <a:xfrm>
              <a:off x="394109" y="7580745"/>
              <a:ext cx="1897257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9" name="Shape 468">
              <a:extLst>
                <a:ext uri="{FF2B5EF4-FFF2-40B4-BE49-F238E27FC236}">
                  <a16:creationId xmlns:a16="http://schemas.microsoft.com/office/drawing/2014/main" xmlns="" id="{EEDB1A0F-C202-43B8-ABB1-77B8C8DE68D7}"/>
                </a:ext>
              </a:extLst>
            </p:cNvPr>
            <p:cNvSpPr/>
            <p:nvPr/>
          </p:nvSpPr>
          <p:spPr>
            <a:xfrm>
              <a:off x="349015" y="5349890"/>
              <a:ext cx="1897257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0" name="Shape 469">
              <a:extLst>
                <a:ext uri="{FF2B5EF4-FFF2-40B4-BE49-F238E27FC236}">
                  <a16:creationId xmlns:a16="http://schemas.microsoft.com/office/drawing/2014/main" xmlns="" id="{BB8E6815-8ED2-47C5-A021-566823DB9231}"/>
                </a:ext>
              </a:extLst>
            </p:cNvPr>
            <p:cNvSpPr/>
            <p:nvPr/>
          </p:nvSpPr>
          <p:spPr>
            <a:xfrm>
              <a:off x="350948" y="6888210"/>
              <a:ext cx="3862584" cy="69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rgbClr val="FFFFFF"/>
                  </a:solidFill>
                  <a:latin typeface="Interstate Light"/>
                  <a:ea typeface="Interstate Light"/>
                  <a:cs typeface="Interstate Light"/>
                  <a:sym typeface="Interstate Light"/>
                </a:defRPr>
              </a:lvl1pPr>
            </a:lstStyle>
            <a:p>
              <a:r>
                <a:rPr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Sub-baccalaureate average</a:t>
              </a:r>
            </a:p>
          </p:txBody>
        </p:sp>
        <p:sp>
          <p:nvSpPr>
            <p:cNvPr id="41" name="Shape 470">
              <a:extLst>
                <a:ext uri="{FF2B5EF4-FFF2-40B4-BE49-F238E27FC236}">
                  <a16:creationId xmlns:a16="http://schemas.microsoft.com/office/drawing/2014/main" xmlns="" id="{81A4910C-ED51-4997-97AB-530771E2C60A}"/>
                </a:ext>
              </a:extLst>
            </p:cNvPr>
            <p:cNvSpPr/>
            <p:nvPr/>
          </p:nvSpPr>
          <p:spPr>
            <a:xfrm>
              <a:off x="449976" y="4662511"/>
              <a:ext cx="707916" cy="69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rgbClr val="FFFFFF"/>
                  </a:solidFill>
                  <a:latin typeface="Interstate Light"/>
                  <a:ea typeface="Interstate Light"/>
                  <a:cs typeface="Interstate Light"/>
                  <a:sym typeface="Interstate Light"/>
                </a:defRPr>
              </a:lvl1pPr>
            </a:lstStyle>
            <a:p>
              <a:r>
                <a:rPr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Half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3ADE97-CA6A-4A67-9048-0605F5D2A05D}"/>
              </a:ext>
            </a:extLst>
          </p:cNvPr>
          <p:cNvSpPr/>
          <p:nvPr/>
        </p:nvSpPr>
        <p:spPr>
          <a:xfrm>
            <a:off x="4300859" y="2197101"/>
            <a:ext cx="7804204" cy="4254498"/>
          </a:xfrm>
          <a:prstGeom prst="rect">
            <a:avLst/>
          </a:prstGeom>
          <a:solidFill>
            <a:srgbClr val="CFDDE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E0DC45-4923-4500-A5AF-48727C5059AF}"/>
              </a:ext>
            </a:extLst>
          </p:cNvPr>
          <p:cNvSpPr txBox="1"/>
          <p:nvPr/>
        </p:nvSpPr>
        <p:spPr>
          <a:xfrm>
            <a:off x="5739161" y="3195640"/>
            <a:ext cx="492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Utilities, Construction, Logistics,</a:t>
            </a:r>
          </a:p>
          <a:p>
            <a:pPr algn="ctr"/>
            <a:r>
              <a:rPr lang="en-US" sz="2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Manufacturing, Government</a:t>
            </a:r>
          </a:p>
        </p:txBody>
      </p:sp>
    </p:spTree>
    <p:extLst>
      <p:ext uri="{BB962C8B-B14F-4D97-AF65-F5344CB8AC3E}">
        <p14:creationId xmlns:p14="http://schemas.microsoft.com/office/powerpoint/2010/main" val="11491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69999" y="69999"/>
                                    </p:animScale>
                                  </p:childTnLst>
                                </p:cTn>
                              </p:par>
                              <p:par>
                                <p:cTn id="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85449 0.000000" pathEditMode="relative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rallelogram 17">
            <a:extLst>
              <a:ext uri="{FF2B5EF4-FFF2-40B4-BE49-F238E27FC236}">
                <a16:creationId xmlns:a16="http://schemas.microsoft.com/office/drawing/2014/main" xmlns="" id="{F729DB3B-AD65-48CE-9037-1FA25A6C2D9C}"/>
              </a:ext>
            </a:extLst>
          </p:cNvPr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" name="Flowchart: Data 3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30" name="Shape 374"/>
          <p:cNvSpPr/>
          <p:nvPr/>
        </p:nvSpPr>
        <p:spPr>
          <a:xfrm>
            <a:off x="4354502" y="6544223"/>
            <a:ext cx="55341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Brookings, “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Opportunity Industries</a:t>
            </a:r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,”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8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12337" y="503392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Some industries produce more good jobs than others</a:t>
            </a:r>
          </a:p>
        </p:txBody>
      </p:sp>
      <p:grpSp>
        <p:nvGrpSpPr>
          <p:cNvPr id="23" name="Group 475">
            <a:extLst>
              <a:ext uri="{FF2B5EF4-FFF2-40B4-BE49-F238E27FC236}">
                <a16:creationId xmlns:a16="http://schemas.microsoft.com/office/drawing/2014/main" xmlns="" id="{6B4C59CA-7C17-4630-8E58-FF9813D31C2C}"/>
              </a:ext>
            </a:extLst>
          </p:cNvPr>
          <p:cNvGrpSpPr/>
          <p:nvPr/>
        </p:nvGrpSpPr>
        <p:grpSpPr>
          <a:xfrm>
            <a:off x="101600" y="1251408"/>
            <a:ext cx="11943337" cy="5292815"/>
            <a:chOff x="-644909" y="-164363"/>
            <a:chExt cx="20054749" cy="11607925"/>
          </a:xfrm>
        </p:grpSpPr>
        <p:sp>
          <p:nvSpPr>
            <p:cNvPr id="36" name="Shape 465">
              <a:extLst>
                <a:ext uri="{FF2B5EF4-FFF2-40B4-BE49-F238E27FC236}">
                  <a16:creationId xmlns:a16="http://schemas.microsoft.com/office/drawing/2014/main" xmlns="" id="{9A894935-2A4E-4378-A91C-62BBB33FD51B}"/>
                </a:ext>
              </a:extLst>
            </p:cNvPr>
            <p:cNvSpPr/>
            <p:nvPr/>
          </p:nvSpPr>
          <p:spPr>
            <a:xfrm>
              <a:off x="2040306" y="-164363"/>
              <a:ext cx="15589987" cy="909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>
                <a:lnSpc>
                  <a:spcPct val="110000"/>
                </a:lnSpc>
                <a:defRPr sz="3600">
                  <a:solidFill>
                    <a:srgbClr val="FFFFFF"/>
                  </a:solidFill>
                  <a:latin typeface="Interstate Regular"/>
                  <a:ea typeface="Interstate Regular"/>
                  <a:cs typeface="Interstate Regular"/>
                  <a:sym typeface="Interstate Regular"/>
                </a:defRPr>
              </a:pPr>
              <a:r>
                <a:rPr lang="en-US" sz="2000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Concentration of g</a:t>
              </a:r>
              <a:r>
                <a:rPr sz="2000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ood and promising jobs by industry sector</a:t>
              </a:r>
              <a:r>
                <a:rPr lang="en-US" sz="2000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, Cook County, 2017</a:t>
              </a:r>
              <a:endParaRPr sz="20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aphicFrame>
          <p:nvGraphicFramePr>
            <p:cNvPr id="37" name="Chart 466">
              <a:extLst>
                <a:ext uri="{FF2B5EF4-FFF2-40B4-BE49-F238E27FC236}">
                  <a16:creationId xmlns:a16="http://schemas.microsoft.com/office/drawing/2014/main" xmlns="" id="{9E645D40-6B2D-4E7F-8482-7A1589799B3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73384074"/>
                </p:ext>
              </p:extLst>
            </p:nvPr>
          </p:nvGraphicFramePr>
          <p:xfrm>
            <a:off x="-644909" y="770078"/>
            <a:ext cx="20054749" cy="106734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8" name="Shape 467">
              <a:extLst>
                <a:ext uri="{FF2B5EF4-FFF2-40B4-BE49-F238E27FC236}">
                  <a16:creationId xmlns:a16="http://schemas.microsoft.com/office/drawing/2014/main" xmlns="" id="{C2E5DC0B-B3A7-4BED-92C7-36CB8C088D3C}"/>
                </a:ext>
              </a:extLst>
            </p:cNvPr>
            <p:cNvSpPr/>
            <p:nvPr/>
          </p:nvSpPr>
          <p:spPr>
            <a:xfrm>
              <a:off x="394109" y="7580745"/>
              <a:ext cx="1897257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9" name="Shape 468">
              <a:extLst>
                <a:ext uri="{FF2B5EF4-FFF2-40B4-BE49-F238E27FC236}">
                  <a16:creationId xmlns:a16="http://schemas.microsoft.com/office/drawing/2014/main" xmlns="" id="{EEDB1A0F-C202-43B8-ABB1-77B8C8DE68D7}"/>
                </a:ext>
              </a:extLst>
            </p:cNvPr>
            <p:cNvSpPr/>
            <p:nvPr/>
          </p:nvSpPr>
          <p:spPr>
            <a:xfrm>
              <a:off x="349015" y="5349890"/>
              <a:ext cx="1897257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0" name="Shape 469">
              <a:extLst>
                <a:ext uri="{FF2B5EF4-FFF2-40B4-BE49-F238E27FC236}">
                  <a16:creationId xmlns:a16="http://schemas.microsoft.com/office/drawing/2014/main" xmlns="" id="{BB8E6815-8ED2-47C5-A021-566823DB9231}"/>
                </a:ext>
              </a:extLst>
            </p:cNvPr>
            <p:cNvSpPr/>
            <p:nvPr/>
          </p:nvSpPr>
          <p:spPr>
            <a:xfrm>
              <a:off x="350948" y="6888210"/>
              <a:ext cx="3862584" cy="69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rgbClr val="FFFFFF"/>
                  </a:solidFill>
                  <a:latin typeface="Interstate Light"/>
                  <a:ea typeface="Interstate Light"/>
                  <a:cs typeface="Interstate Light"/>
                  <a:sym typeface="Interstate Light"/>
                </a:defRPr>
              </a:lvl1pPr>
            </a:lstStyle>
            <a:p>
              <a:r>
                <a:rPr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Sub-baccalaureate average</a:t>
              </a:r>
            </a:p>
          </p:txBody>
        </p:sp>
        <p:sp>
          <p:nvSpPr>
            <p:cNvPr id="41" name="Shape 470">
              <a:extLst>
                <a:ext uri="{FF2B5EF4-FFF2-40B4-BE49-F238E27FC236}">
                  <a16:creationId xmlns:a16="http://schemas.microsoft.com/office/drawing/2014/main" xmlns="" id="{81A4910C-ED51-4997-97AB-530771E2C60A}"/>
                </a:ext>
              </a:extLst>
            </p:cNvPr>
            <p:cNvSpPr/>
            <p:nvPr/>
          </p:nvSpPr>
          <p:spPr>
            <a:xfrm>
              <a:off x="449976" y="4662511"/>
              <a:ext cx="707916" cy="69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rgbClr val="FFFFFF"/>
                  </a:solidFill>
                  <a:latin typeface="Interstate Light"/>
                  <a:ea typeface="Interstate Light"/>
                  <a:cs typeface="Interstate Light"/>
                  <a:sym typeface="Interstate Light"/>
                </a:defRPr>
              </a:lvl1pPr>
            </a:lstStyle>
            <a:p>
              <a:r>
                <a:rPr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Half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3ADE97-CA6A-4A67-9048-0605F5D2A05D}"/>
              </a:ext>
            </a:extLst>
          </p:cNvPr>
          <p:cNvSpPr/>
          <p:nvPr/>
        </p:nvSpPr>
        <p:spPr>
          <a:xfrm>
            <a:off x="8398967" y="2197101"/>
            <a:ext cx="3706095" cy="4254498"/>
          </a:xfrm>
          <a:prstGeom prst="rect">
            <a:avLst/>
          </a:prstGeom>
          <a:solidFill>
            <a:srgbClr val="CFDDE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E0DC45-4923-4500-A5AF-48727C5059AF}"/>
              </a:ext>
            </a:extLst>
          </p:cNvPr>
          <p:cNvSpPr txBox="1"/>
          <p:nvPr/>
        </p:nvSpPr>
        <p:spPr>
          <a:xfrm>
            <a:off x="8398967" y="2641819"/>
            <a:ext cx="34725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Information, Headquarters, Professional services, Health care, Finance, Education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4ABE058-90AB-42E1-A56D-C527F2BF46FF}"/>
              </a:ext>
            </a:extLst>
          </p:cNvPr>
          <p:cNvSpPr/>
          <p:nvPr/>
        </p:nvSpPr>
        <p:spPr>
          <a:xfrm>
            <a:off x="667815" y="2171674"/>
            <a:ext cx="3573986" cy="4254498"/>
          </a:xfrm>
          <a:prstGeom prst="rect">
            <a:avLst/>
          </a:prstGeom>
          <a:solidFill>
            <a:srgbClr val="CFDDE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5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69999" y="69999"/>
                                    </p:animScale>
                                  </p:childTnLst>
                                </p:cTn>
                              </p:par>
                              <p:par>
                                <p:cTn id="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85449 0.000000" pathEditMode="relative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" name="Flowchart: Data 3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30" name="Shape 374"/>
          <p:cNvSpPr/>
          <p:nvPr/>
        </p:nvSpPr>
        <p:spPr>
          <a:xfrm>
            <a:off x="4354502" y="6544223"/>
            <a:ext cx="55341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Brookings, “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Opportunity Industries</a:t>
            </a:r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,”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8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12337" y="503392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Some industries produce more good jobs than others</a:t>
            </a:r>
          </a:p>
        </p:txBody>
      </p:sp>
      <p:grpSp>
        <p:nvGrpSpPr>
          <p:cNvPr id="23" name="Group 475">
            <a:extLst>
              <a:ext uri="{FF2B5EF4-FFF2-40B4-BE49-F238E27FC236}">
                <a16:creationId xmlns:a16="http://schemas.microsoft.com/office/drawing/2014/main" xmlns="" id="{6B4C59CA-7C17-4630-8E58-FF9813D31C2C}"/>
              </a:ext>
            </a:extLst>
          </p:cNvPr>
          <p:cNvGrpSpPr/>
          <p:nvPr/>
        </p:nvGrpSpPr>
        <p:grpSpPr>
          <a:xfrm>
            <a:off x="101600" y="1251408"/>
            <a:ext cx="11943337" cy="5292815"/>
            <a:chOff x="-644909" y="-164363"/>
            <a:chExt cx="20054749" cy="11607925"/>
          </a:xfrm>
        </p:grpSpPr>
        <p:sp>
          <p:nvSpPr>
            <p:cNvPr id="36" name="Shape 465">
              <a:extLst>
                <a:ext uri="{FF2B5EF4-FFF2-40B4-BE49-F238E27FC236}">
                  <a16:creationId xmlns:a16="http://schemas.microsoft.com/office/drawing/2014/main" xmlns="" id="{9A894935-2A4E-4378-A91C-62BBB33FD51B}"/>
                </a:ext>
              </a:extLst>
            </p:cNvPr>
            <p:cNvSpPr/>
            <p:nvPr/>
          </p:nvSpPr>
          <p:spPr>
            <a:xfrm>
              <a:off x="2040306" y="-164363"/>
              <a:ext cx="15589987" cy="909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>
                <a:lnSpc>
                  <a:spcPct val="110000"/>
                </a:lnSpc>
                <a:defRPr sz="3600">
                  <a:solidFill>
                    <a:srgbClr val="FFFFFF"/>
                  </a:solidFill>
                  <a:latin typeface="Interstate Regular"/>
                  <a:ea typeface="Interstate Regular"/>
                  <a:cs typeface="Interstate Regular"/>
                  <a:sym typeface="Interstate Regular"/>
                </a:defRPr>
              </a:pPr>
              <a:r>
                <a:rPr lang="en-US" sz="2000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Concentration of g</a:t>
              </a:r>
              <a:r>
                <a:rPr sz="2000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ood and promising jobs by industry sector</a:t>
              </a:r>
              <a:r>
                <a:rPr lang="en-US" sz="2000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, Cook County, 2017</a:t>
              </a:r>
              <a:endParaRPr sz="20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aphicFrame>
          <p:nvGraphicFramePr>
            <p:cNvPr id="37" name="Chart 466">
              <a:extLst>
                <a:ext uri="{FF2B5EF4-FFF2-40B4-BE49-F238E27FC236}">
                  <a16:creationId xmlns:a16="http://schemas.microsoft.com/office/drawing/2014/main" xmlns="" id="{9E645D40-6B2D-4E7F-8482-7A1589799B3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10325937"/>
                </p:ext>
              </p:extLst>
            </p:nvPr>
          </p:nvGraphicFramePr>
          <p:xfrm>
            <a:off x="-644909" y="770078"/>
            <a:ext cx="20054749" cy="106734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8" name="Shape 467">
              <a:extLst>
                <a:ext uri="{FF2B5EF4-FFF2-40B4-BE49-F238E27FC236}">
                  <a16:creationId xmlns:a16="http://schemas.microsoft.com/office/drawing/2014/main" xmlns="" id="{C2E5DC0B-B3A7-4BED-92C7-36CB8C088D3C}"/>
                </a:ext>
              </a:extLst>
            </p:cNvPr>
            <p:cNvSpPr/>
            <p:nvPr/>
          </p:nvSpPr>
          <p:spPr>
            <a:xfrm>
              <a:off x="394109" y="7580745"/>
              <a:ext cx="1897257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9" name="Shape 468">
              <a:extLst>
                <a:ext uri="{FF2B5EF4-FFF2-40B4-BE49-F238E27FC236}">
                  <a16:creationId xmlns:a16="http://schemas.microsoft.com/office/drawing/2014/main" xmlns="" id="{EEDB1A0F-C202-43B8-ABB1-77B8C8DE68D7}"/>
                </a:ext>
              </a:extLst>
            </p:cNvPr>
            <p:cNvSpPr/>
            <p:nvPr/>
          </p:nvSpPr>
          <p:spPr>
            <a:xfrm>
              <a:off x="349015" y="5349890"/>
              <a:ext cx="1897257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0" name="Shape 469">
              <a:extLst>
                <a:ext uri="{FF2B5EF4-FFF2-40B4-BE49-F238E27FC236}">
                  <a16:creationId xmlns:a16="http://schemas.microsoft.com/office/drawing/2014/main" xmlns="" id="{BB8E6815-8ED2-47C5-A021-566823DB9231}"/>
                </a:ext>
              </a:extLst>
            </p:cNvPr>
            <p:cNvSpPr/>
            <p:nvPr/>
          </p:nvSpPr>
          <p:spPr>
            <a:xfrm>
              <a:off x="350948" y="6888210"/>
              <a:ext cx="3862584" cy="69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rgbClr val="FFFFFF"/>
                  </a:solidFill>
                  <a:latin typeface="Interstate Light"/>
                  <a:ea typeface="Interstate Light"/>
                  <a:cs typeface="Interstate Light"/>
                  <a:sym typeface="Interstate Light"/>
                </a:defRPr>
              </a:lvl1pPr>
            </a:lstStyle>
            <a:p>
              <a:r>
                <a:rPr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Sub-baccalaureate average</a:t>
              </a:r>
            </a:p>
          </p:txBody>
        </p:sp>
        <p:sp>
          <p:nvSpPr>
            <p:cNvPr id="41" name="Shape 470">
              <a:extLst>
                <a:ext uri="{FF2B5EF4-FFF2-40B4-BE49-F238E27FC236}">
                  <a16:creationId xmlns:a16="http://schemas.microsoft.com/office/drawing/2014/main" xmlns="" id="{81A4910C-ED51-4997-97AB-530771E2C60A}"/>
                </a:ext>
              </a:extLst>
            </p:cNvPr>
            <p:cNvSpPr/>
            <p:nvPr/>
          </p:nvSpPr>
          <p:spPr>
            <a:xfrm>
              <a:off x="449976" y="4662511"/>
              <a:ext cx="707916" cy="69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rgbClr val="FFFFFF"/>
                  </a:solidFill>
                  <a:latin typeface="Interstate Light"/>
                  <a:ea typeface="Interstate Light"/>
                  <a:cs typeface="Interstate Light"/>
                  <a:sym typeface="Interstate Light"/>
                </a:defRPr>
              </a:lvl1pPr>
            </a:lstStyle>
            <a:p>
              <a:r>
                <a:rPr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Half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3ADE97-CA6A-4A67-9048-0605F5D2A05D}"/>
              </a:ext>
            </a:extLst>
          </p:cNvPr>
          <p:cNvSpPr/>
          <p:nvPr/>
        </p:nvSpPr>
        <p:spPr>
          <a:xfrm>
            <a:off x="693518" y="2202441"/>
            <a:ext cx="7713882" cy="4241799"/>
          </a:xfrm>
          <a:prstGeom prst="rect">
            <a:avLst/>
          </a:prstGeom>
          <a:solidFill>
            <a:srgbClr val="CFDDE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E0DC45-4923-4500-A5AF-48727C5059AF}"/>
              </a:ext>
            </a:extLst>
          </p:cNvPr>
          <p:cNvSpPr txBox="1"/>
          <p:nvPr/>
        </p:nvSpPr>
        <p:spPr>
          <a:xfrm>
            <a:off x="1890702" y="3509895"/>
            <a:ext cx="492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Real estate, Administrative services, Retail, Hospitality</a:t>
            </a:r>
          </a:p>
        </p:txBody>
      </p:sp>
    </p:spTree>
    <p:extLst>
      <p:ext uri="{BB962C8B-B14F-4D97-AF65-F5344CB8AC3E}">
        <p14:creationId xmlns:p14="http://schemas.microsoft.com/office/powerpoint/2010/main" val="36209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69999" y="69999"/>
                                    </p:animScale>
                                  </p:childTnLst>
                                </p:cTn>
                              </p:par>
                              <p:par>
                                <p:cTn id="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85449 0.000000" pathEditMode="relative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Single Corner Rectangle 10"/>
          <p:cNvSpPr/>
          <p:nvPr/>
        </p:nvSpPr>
        <p:spPr>
          <a:xfrm>
            <a:off x="7915407" y="1953648"/>
            <a:ext cx="2742198" cy="3295444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67123" y="2170843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915407" y="1953648"/>
            <a:ext cx="0" cy="3295444"/>
          </a:xfrm>
          <a:prstGeom prst="line">
            <a:avLst/>
          </a:prstGeom>
          <a:ln w="63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nip Single Corner Rectangle 13"/>
          <p:cNvSpPr/>
          <p:nvPr/>
        </p:nvSpPr>
        <p:spPr>
          <a:xfrm>
            <a:off x="1543155" y="1953648"/>
            <a:ext cx="2742198" cy="3295444"/>
          </a:xfrm>
          <a:prstGeom prst="snip1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94871" y="2170843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26" name="Snip Single Corner Rectangle 25"/>
          <p:cNvSpPr/>
          <p:nvPr/>
        </p:nvSpPr>
        <p:spPr>
          <a:xfrm>
            <a:off x="4729281" y="1953648"/>
            <a:ext cx="2742198" cy="3295444"/>
          </a:xfrm>
          <a:prstGeom prst="snip1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80997" y="2170843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7727" y="2755615"/>
            <a:ext cx="21794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Chicago fares on inclusive growth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72550" y="2755615"/>
            <a:ext cx="2280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Structural dynamics complicate progress</a:t>
            </a:r>
            <a:endParaRPr lang="en-US" sz="2800" dirty="0">
              <a:solidFill>
                <a:schemeClr val="bg1">
                  <a:lumMod val="65000"/>
                </a:schemeClr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47725" y="2755617"/>
            <a:ext cx="22803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emerging framework for action</a:t>
            </a:r>
            <a:endParaRPr lang="en-US" sz="2800" dirty="0">
              <a:solidFill>
                <a:srgbClr val="FFFFFF"/>
              </a:solidFill>
              <a:latin typeface="Franklin Gothic Book" panose="020B0503020102020204" pitchFamily="34" charset="0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98294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259977" y="293008"/>
            <a:ext cx="10331642" cy="851559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8606" y="492682"/>
            <a:ext cx="9438368" cy="242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Three pillars of inclusive economic growth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922" y="7149658"/>
            <a:ext cx="107322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Header option 2</a:t>
            </a:r>
          </a:p>
          <a:p>
            <a:r>
              <a:rPr lang="en-US" sz="3200" i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(choose one and stick to it throughout the presentation to keep consistency)</a:t>
            </a:r>
          </a:p>
        </p:txBody>
      </p:sp>
      <p:sp>
        <p:nvSpPr>
          <p:cNvPr id="33" name="Shape 305"/>
          <p:cNvSpPr>
            <a:spLocks noChangeAspect="1"/>
          </p:cNvSpPr>
          <p:nvPr/>
        </p:nvSpPr>
        <p:spPr>
          <a:xfrm>
            <a:off x="-2077919" y="1677481"/>
            <a:ext cx="1648580" cy="1616769"/>
          </a:xfrm>
          <a:prstGeom prst="ellipse">
            <a:avLst/>
          </a:prstGeom>
          <a:solidFill>
            <a:srgbClr val="EAA85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lnSpc>
                <a:spcPct val="90000"/>
              </a:lnSpc>
              <a:defRPr sz="3000" b="1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lang="en-US" sz="1200" dirty="0"/>
              <a:t>Entrepreneurs</a:t>
            </a:r>
            <a:endParaRPr sz="1200" dirty="0"/>
          </a:p>
        </p:txBody>
      </p:sp>
      <p:sp>
        <p:nvSpPr>
          <p:cNvPr id="13" name="Flowchart: Data 12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16" name="Flowchart: Data 1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17" name="Flowchart: Data 16"/>
          <p:cNvSpPr/>
          <p:nvPr/>
        </p:nvSpPr>
        <p:spPr>
          <a:xfrm>
            <a:off x="10071665" y="536359"/>
            <a:ext cx="731520" cy="457200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pic>
        <p:nvPicPr>
          <p:cNvPr id="18" name="monica-melton-467245-unsplash.jpg"/>
          <p:cNvPicPr>
            <a:picLocks noChangeAspect="1"/>
          </p:cNvPicPr>
          <p:nvPr/>
        </p:nvPicPr>
        <p:blipFill>
          <a:blip r:embed="rId3"/>
          <a:srcRect l="26264" t="1236" r="19715"/>
          <a:stretch>
            <a:fillRect/>
          </a:stretch>
        </p:blipFill>
        <p:spPr>
          <a:xfrm>
            <a:off x="4574791" y="2606520"/>
            <a:ext cx="2983898" cy="3637348"/>
          </a:xfrm>
          <a:prstGeom prst="round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" name="rawpixel-659501-unsplash.jpg"/>
          <p:cNvPicPr>
            <a:picLocks noChangeAspect="1"/>
          </p:cNvPicPr>
          <p:nvPr/>
        </p:nvPicPr>
        <p:blipFill>
          <a:blip r:embed="rId4"/>
          <a:srcRect l="9023" r="37981"/>
          <a:stretch>
            <a:fillRect/>
          </a:stretch>
        </p:blipFill>
        <p:spPr>
          <a:xfrm>
            <a:off x="963542" y="2606520"/>
            <a:ext cx="2891416" cy="3637348"/>
          </a:xfrm>
          <a:prstGeom prst="round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" name="maximillian-conacher-487500-unsplash.jpg"/>
          <p:cNvPicPr>
            <a:picLocks noChangeAspect="1"/>
          </p:cNvPicPr>
          <p:nvPr/>
        </p:nvPicPr>
        <p:blipFill>
          <a:blip r:embed="rId5"/>
          <a:srcRect l="55700" t="24639" b="1079"/>
          <a:stretch>
            <a:fillRect/>
          </a:stretch>
        </p:blipFill>
        <p:spPr>
          <a:xfrm>
            <a:off x="8278522" y="2606520"/>
            <a:ext cx="2892331" cy="3637348"/>
          </a:xfrm>
          <a:prstGeom prst="round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66689" y="1403434"/>
            <a:ext cx="3465990" cy="106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000" b="1" dirty="0">
                <a:solidFill>
                  <a:srgbClr val="0070C0"/>
                </a:solidFill>
                <a:latin typeface="Franklin Gothic Book" panose="020B0503020102020204" pitchFamily="34" charset="0"/>
                <a:cs typeface="Franklin Gothic Medium"/>
              </a:rPr>
              <a:t>Quality</a:t>
            </a:r>
            <a:r>
              <a:rPr lang="en-US" sz="2800" b="1" dirty="0">
                <a:solidFill>
                  <a:srgbClr val="0070C0"/>
                </a:solidFill>
                <a:latin typeface="Franklin Gothic Book" panose="020B0503020102020204" pitchFamily="34" charset="0"/>
                <a:cs typeface="Franklin Gothic Medium"/>
              </a:rPr>
              <a:t> jobs and business dynamism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13157" y="1384198"/>
            <a:ext cx="2660903" cy="1004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b="1" dirty="0">
                <a:solidFill>
                  <a:srgbClr val="0070C0"/>
                </a:solidFill>
                <a:latin typeface="Franklin Gothic Book" panose="020B0503020102020204" pitchFamily="34" charset="0"/>
                <a:cs typeface="Franklin Gothic Medium"/>
              </a:rPr>
              <a:t>Skilled </a:t>
            </a:r>
          </a:p>
          <a:p>
            <a:pPr algn="ctr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b="1" dirty="0">
                <a:solidFill>
                  <a:srgbClr val="0070C0"/>
                </a:solidFill>
                <a:latin typeface="Franklin Gothic Book" panose="020B0503020102020204" pitchFamily="34" charset="0"/>
                <a:cs typeface="Franklin Gothic Medium"/>
              </a:rPr>
              <a:t>workers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159322" y="1384198"/>
            <a:ext cx="3130730" cy="1036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b="1" dirty="0">
                <a:solidFill>
                  <a:srgbClr val="0070C0"/>
                </a:solidFill>
                <a:latin typeface="Franklin Gothic Book" panose="020B0503020102020204" pitchFamily="34" charset="0"/>
                <a:cs typeface="Franklin Gothic Medium"/>
              </a:rPr>
              <a:t>Accessible &amp; connected places</a:t>
            </a:r>
          </a:p>
        </p:txBody>
      </p:sp>
    </p:spTree>
    <p:extLst>
      <p:ext uri="{BB962C8B-B14F-4D97-AF65-F5344CB8AC3E}">
        <p14:creationId xmlns:p14="http://schemas.microsoft.com/office/powerpoint/2010/main" val="1529614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804"/>
          <p:cNvSpPr/>
          <p:nvPr/>
        </p:nvSpPr>
        <p:spPr>
          <a:xfrm>
            <a:off x="6122830" y="3748778"/>
            <a:ext cx="4050433" cy="33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190500">
            <a:solidFill>
              <a:srgbClr val="FFA627">
                <a:alpha val="53302"/>
              </a:srgbClr>
            </a:solidFill>
            <a:miter lim="400000"/>
          </a:ln>
        </p:spPr>
        <p:txBody>
          <a:bodyPr/>
          <a:lstStyle/>
          <a:p>
            <a:endParaRPr sz="900"/>
          </a:p>
        </p:txBody>
      </p:sp>
      <p:sp>
        <p:nvSpPr>
          <p:cNvPr id="77" name="Shape 805"/>
          <p:cNvSpPr/>
          <p:nvPr/>
        </p:nvSpPr>
        <p:spPr>
          <a:xfrm>
            <a:off x="6146543" y="3947547"/>
            <a:ext cx="4050433" cy="33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190500">
            <a:solidFill>
              <a:srgbClr val="FFA627">
                <a:alpha val="53302"/>
              </a:srgbClr>
            </a:solidFill>
            <a:miter lim="400000"/>
          </a:ln>
        </p:spPr>
        <p:txBody>
          <a:bodyPr/>
          <a:lstStyle/>
          <a:p>
            <a:endParaRPr sz="900"/>
          </a:p>
        </p:txBody>
      </p:sp>
      <p:sp>
        <p:nvSpPr>
          <p:cNvPr id="64" name="Shape 502"/>
          <p:cNvSpPr>
            <a:spLocks noChangeAspect="1"/>
          </p:cNvSpPr>
          <p:nvPr/>
        </p:nvSpPr>
        <p:spPr>
          <a:xfrm>
            <a:off x="317705" y="1545044"/>
            <a:ext cx="3707575" cy="4712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" name="Parallelogram 1"/>
          <p:cNvSpPr/>
          <p:nvPr/>
        </p:nvSpPr>
        <p:spPr>
          <a:xfrm>
            <a:off x="-226245" y="-953996"/>
            <a:ext cx="9984665" cy="492629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-943363"/>
            <a:ext cx="9653986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Market demand for place has shifted over time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173263" y="-943362"/>
            <a:ext cx="623713" cy="417888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-943362"/>
            <a:ext cx="623713" cy="417888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211819" y="-943362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grpSp>
        <p:nvGrpSpPr>
          <p:cNvPr id="18" name="Group 404"/>
          <p:cNvGrpSpPr>
            <a:grpSpLocks noChangeAspect="1"/>
          </p:cNvGrpSpPr>
          <p:nvPr/>
        </p:nvGrpSpPr>
        <p:grpSpPr>
          <a:xfrm>
            <a:off x="14458939" y="3470818"/>
            <a:ext cx="3922824" cy="3195032"/>
            <a:chOff x="-754871" y="-2207118"/>
            <a:chExt cx="8007516" cy="6521901"/>
          </a:xfrm>
        </p:grpSpPr>
        <p:graphicFrame>
          <p:nvGraphicFramePr>
            <p:cNvPr id="19" name="Chart 400"/>
            <p:cNvGraphicFramePr/>
            <p:nvPr/>
          </p:nvGraphicFramePr>
          <p:xfrm>
            <a:off x="-280555" y="-2207118"/>
            <a:ext cx="7533200" cy="53100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Shape 401"/>
            <p:cNvSpPr/>
            <p:nvPr/>
          </p:nvSpPr>
          <p:spPr>
            <a:xfrm>
              <a:off x="-29706" y="2509731"/>
              <a:ext cx="7148295" cy="0"/>
            </a:xfrm>
            <a:prstGeom prst="line">
              <a:avLst/>
            </a:prstGeom>
            <a:noFill/>
            <a:ln w="12700" cap="flat">
              <a:solidFill>
                <a:srgbClr val="63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/>
            </a:p>
          </p:txBody>
        </p:sp>
        <p:sp>
          <p:nvSpPr>
            <p:cNvPr id="22" name="Shape 403"/>
            <p:cNvSpPr/>
            <p:nvPr/>
          </p:nvSpPr>
          <p:spPr>
            <a:xfrm rot="18900000">
              <a:off x="1207846" y="3477112"/>
              <a:ext cx="2390515" cy="837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3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20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Chicago</a:t>
              </a:r>
            </a:p>
          </p:txBody>
        </p:sp>
        <p:sp>
          <p:nvSpPr>
            <p:cNvPr id="25" name="Shape 402"/>
            <p:cNvSpPr/>
            <p:nvPr/>
          </p:nvSpPr>
          <p:spPr>
            <a:xfrm rot="18900000">
              <a:off x="-754871" y="3180445"/>
              <a:ext cx="2980328" cy="111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Largest 100 </a:t>
              </a:r>
            </a:p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metro average</a:t>
              </a:r>
            </a:p>
          </p:txBody>
        </p:sp>
      </p:grpSp>
      <p:sp>
        <p:nvSpPr>
          <p:cNvPr id="14" name="Shape 821"/>
          <p:cNvSpPr/>
          <p:nvPr/>
        </p:nvSpPr>
        <p:spPr>
          <a:xfrm>
            <a:off x="-4253948" y="4258511"/>
            <a:ext cx="3439291" cy="154914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b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-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1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.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5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percentage pt.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decrease in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tech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employment share</a:t>
            </a:r>
            <a:endParaRPr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graphicFrame>
        <p:nvGraphicFramePr>
          <p:cNvPr id="15" name="Chart 811"/>
          <p:cNvGraphicFramePr>
            <a:graphicFrameLocks noChangeAspect="1"/>
          </p:cNvGraphicFramePr>
          <p:nvPr/>
        </p:nvGraphicFramePr>
        <p:xfrm>
          <a:off x="12724399" y="-1565260"/>
          <a:ext cx="7878639" cy="311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Shape 824"/>
          <p:cNvSpPr/>
          <p:nvPr/>
        </p:nvSpPr>
        <p:spPr>
          <a:xfrm>
            <a:off x="8602376" y="7606032"/>
            <a:ext cx="3281373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3" name="Shape 825"/>
          <p:cNvSpPr/>
          <p:nvPr/>
        </p:nvSpPr>
        <p:spPr>
          <a:xfrm>
            <a:off x="11883748" y="7606032"/>
            <a:ext cx="3281372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26" name="Shape 827"/>
          <p:cNvSpPr/>
          <p:nvPr/>
        </p:nvSpPr>
        <p:spPr>
          <a:xfrm>
            <a:off x="9642825" y="9206445"/>
            <a:ext cx="4481846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2016</a:t>
            </a:r>
          </a:p>
        </p:txBody>
      </p:sp>
      <p:sp>
        <p:nvSpPr>
          <p:cNvPr id="27" name="Shape 819"/>
          <p:cNvSpPr/>
          <p:nvPr/>
        </p:nvSpPr>
        <p:spPr>
          <a:xfrm>
            <a:off x="5274517" y="7670720"/>
            <a:ext cx="1780589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8" name="Shape 820"/>
          <p:cNvSpPr/>
          <p:nvPr/>
        </p:nvSpPr>
        <p:spPr>
          <a:xfrm>
            <a:off x="6622963" y="9144975"/>
            <a:ext cx="1979413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4310658" y="2287280"/>
            <a:ext cx="3647735" cy="3781289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35" name="Parallelogram 34"/>
          <p:cNvSpPr/>
          <p:nvPr/>
        </p:nvSpPr>
        <p:spPr>
          <a:xfrm>
            <a:off x="-199866" y="187967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-1028" y="375112"/>
            <a:ext cx="9682673" cy="3591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Inclusion is a value embedded across city and regional development</a:t>
            </a:r>
          </a:p>
        </p:txBody>
      </p:sp>
      <p:sp>
        <p:nvSpPr>
          <p:cNvPr id="49" name="Flowchart: Data 48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0" name="Flowchart: Data 49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grpSp>
        <p:nvGrpSpPr>
          <p:cNvPr id="58" name="Group 801"/>
          <p:cNvGrpSpPr/>
          <p:nvPr/>
        </p:nvGrpSpPr>
        <p:grpSpPr>
          <a:xfrm>
            <a:off x="4324411" y="2744676"/>
            <a:ext cx="8379116" cy="2814926"/>
            <a:chOff x="-199196" y="1800559"/>
            <a:chExt cx="16758230" cy="5629850"/>
          </a:xfrm>
        </p:grpSpPr>
        <p:sp>
          <p:nvSpPr>
            <p:cNvPr id="59" name="Shape 795"/>
            <p:cNvSpPr/>
            <p:nvPr/>
          </p:nvSpPr>
          <p:spPr>
            <a:xfrm>
              <a:off x="616692" y="6501889"/>
              <a:ext cx="4795637" cy="902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5200">
                  <a:solidFill>
                    <a:srgbClr val="FFA6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600" dirty="0">
                  <a:solidFill>
                    <a:srgbClr val="2E75B6"/>
                  </a:solidFill>
                </a:rPr>
                <a:t>Individuals</a:t>
              </a:r>
            </a:p>
          </p:txBody>
        </p:sp>
        <p:sp>
          <p:nvSpPr>
            <p:cNvPr id="60" name="Shape 796"/>
            <p:cNvSpPr/>
            <p:nvPr/>
          </p:nvSpPr>
          <p:spPr>
            <a:xfrm>
              <a:off x="5412329" y="6442699"/>
              <a:ext cx="5998007" cy="902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5200">
                  <a:solidFill>
                    <a:srgbClr val="FFA6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600" dirty="0">
                  <a:solidFill>
                    <a:srgbClr val="2E75B6"/>
                  </a:solidFill>
                </a:rPr>
                <a:t>Organizations</a:t>
              </a:r>
            </a:p>
          </p:txBody>
        </p:sp>
        <p:pic>
          <p:nvPicPr>
            <p:cNvPr id="62" name="pasted-image.png"/>
            <p:cNvPicPr>
              <a:picLocks noChangeAspect="1"/>
            </p:cNvPicPr>
            <p:nvPr/>
          </p:nvPicPr>
          <p:blipFill>
            <a:blip r:embed="rId5"/>
            <a:srcRect l="25585" t="9" r="7751"/>
            <a:stretch>
              <a:fillRect/>
            </a:stretch>
          </p:blipFill>
          <p:spPr>
            <a:xfrm>
              <a:off x="-199196" y="1800639"/>
              <a:ext cx="4445162" cy="444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1054"/>
                    <a:pt x="2881" y="3163"/>
                  </a:cubicBezTo>
                  <a:cubicBezTo>
                    <a:pt x="-961" y="7381"/>
                    <a:pt x="-961" y="14219"/>
                    <a:pt x="2881" y="18437"/>
                  </a:cubicBezTo>
                  <a:cubicBezTo>
                    <a:pt x="4803" y="20546"/>
                    <a:pt x="7321" y="21600"/>
                    <a:pt x="9839" y="21600"/>
                  </a:cubicBezTo>
                  <a:cubicBezTo>
                    <a:pt x="12357" y="21600"/>
                    <a:pt x="14875" y="20546"/>
                    <a:pt x="16797" y="18437"/>
                  </a:cubicBezTo>
                  <a:cubicBezTo>
                    <a:pt x="20639" y="14219"/>
                    <a:pt x="20639" y="7381"/>
                    <a:pt x="16797" y="3163"/>
                  </a:cubicBezTo>
                  <a:cubicBezTo>
                    <a:pt x="14875" y="1054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63" name="Community 3.jpg"/>
            <p:cNvPicPr>
              <a:picLocks noChangeAspect="1"/>
            </p:cNvPicPr>
            <p:nvPr/>
          </p:nvPicPr>
          <p:blipFill>
            <a:blip r:embed="rId6"/>
            <a:srcRect l="23819" r="13779" b="160"/>
            <a:stretch>
              <a:fillRect/>
            </a:stretch>
          </p:blipFill>
          <p:spPr>
            <a:xfrm>
              <a:off x="5231509" y="1800559"/>
              <a:ext cx="4445161" cy="4445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5"/>
                    <a:pt x="2881" y="3016"/>
                  </a:cubicBezTo>
                  <a:cubicBezTo>
                    <a:pt x="-961" y="7037"/>
                    <a:pt x="-961" y="13557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7"/>
                    <a:pt x="20639" y="7037"/>
                    <a:pt x="16797" y="3016"/>
                  </a:cubicBezTo>
                  <a:cubicBezTo>
                    <a:pt x="14875" y="1005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sp>
          <p:nvSpPr>
            <p:cNvPr id="65" name="Shape 799"/>
            <p:cNvSpPr/>
            <p:nvPr/>
          </p:nvSpPr>
          <p:spPr>
            <a:xfrm>
              <a:off x="10674403" y="6527597"/>
              <a:ext cx="5884631" cy="902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defTabSz="825500">
                <a:defRPr sz="5200">
                  <a:solidFill>
                    <a:srgbClr val="FFA62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600" dirty="0">
                  <a:solidFill>
                    <a:srgbClr val="2E75B6"/>
                  </a:solidFill>
                </a:rPr>
                <a:t>Collaborations</a:t>
              </a:r>
            </a:p>
          </p:txBody>
        </p:sp>
        <p:pic>
          <p:nvPicPr>
            <p:cNvPr id="66" name="pasted-image.png"/>
            <p:cNvPicPr>
              <a:picLocks noChangeAspect="1"/>
            </p:cNvPicPr>
            <p:nvPr/>
          </p:nvPicPr>
          <p:blipFill>
            <a:blip r:embed="rId7"/>
            <a:srcRect l="19374" r="19374" b="8171"/>
            <a:stretch>
              <a:fillRect/>
            </a:stretch>
          </p:blipFill>
          <p:spPr>
            <a:xfrm>
              <a:off x="10662214" y="1800559"/>
              <a:ext cx="4445161" cy="4445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5"/>
                    <a:pt x="2881" y="3016"/>
                  </a:cubicBezTo>
                  <a:cubicBezTo>
                    <a:pt x="-961" y="7037"/>
                    <a:pt x="-961" y="13557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7"/>
                    <a:pt x="20639" y="7037"/>
                    <a:pt x="16797" y="3016"/>
                  </a:cubicBezTo>
                  <a:cubicBezTo>
                    <a:pt x="14875" y="1005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sp>
        <p:nvSpPr>
          <p:cNvPr id="70" name="Shape 803"/>
          <p:cNvSpPr/>
          <p:nvPr/>
        </p:nvSpPr>
        <p:spPr>
          <a:xfrm>
            <a:off x="5505800" y="1527432"/>
            <a:ext cx="5291513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500" dirty="0">
                <a:solidFill>
                  <a:srgbClr val="595959"/>
                </a:solidFill>
              </a:rPr>
              <a:t>Inclusion is a mindset, not a program</a:t>
            </a:r>
          </a:p>
        </p:txBody>
      </p:sp>
      <p:sp>
        <p:nvSpPr>
          <p:cNvPr id="40" name="Shape 684"/>
          <p:cNvSpPr/>
          <p:nvPr/>
        </p:nvSpPr>
        <p:spPr>
          <a:xfrm>
            <a:off x="505848" y="2501429"/>
            <a:ext cx="3459275" cy="36061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/>
          <a:p>
            <a:pPr marL="342900" indent="-342900" defTabSz="228600">
              <a:buSzPct val="100000"/>
              <a:buFont typeface="Arial" panose="020B0604020202020204" pitchFamily="34" charset="0"/>
              <a:buChar char="•"/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100" dirty="0">
                <a:solidFill>
                  <a:srgbClr val="595959"/>
                </a:solidFill>
              </a:rPr>
              <a:t>Economic inclusion performance metrics</a:t>
            </a:r>
          </a:p>
          <a:p>
            <a:pPr marL="342900" indent="-342900" defTabSz="228600">
              <a:buSzPct val="100000"/>
              <a:buFont typeface="Arial" panose="020B0604020202020204" pitchFamily="34" charset="0"/>
              <a:buChar char="•"/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endParaRPr sz="2100" dirty="0">
              <a:solidFill>
                <a:srgbClr val="595959"/>
              </a:solidFill>
            </a:endParaRPr>
          </a:p>
          <a:p>
            <a:pPr marL="342900" indent="-342900" defTabSz="228600">
              <a:buSzPct val="100000"/>
              <a:buFont typeface="Arial" panose="020B0604020202020204" pitchFamily="34" charset="0"/>
              <a:buChar char="•"/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100" dirty="0">
                <a:solidFill>
                  <a:srgbClr val="595959"/>
                </a:solidFill>
              </a:rPr>
              <a:t>Diversity in entrepreneurship &amp; procurement </a:t>
            </a:r>
          </a:p>
          <a:p>
            <a:pPr marL="342900" indent="-342900" defTabSz="228600">
              <a:buSzPct val="100000"/>
              <a:buFont typeface="Arial" panose="020B0604020202020204" pitchFamily="34" charset="0"/>
              <a:buChar char="•"/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endParaRPr sz="2100" dirty="0">
              <a:solidFill>
                <a:srgbClr val="595959"/>
              </a:solidFill>
            </a:endParaRPr>
          </a:p>
          <a:p>
            <a:pPr marL="342900" indent="-342900" defTabSz="228600">
              <a:buSzPct val="100000"/>
              <a:buFont typeface="Arial" panose="020B0604020202020204" pitchFamily="34" charset="0"/>
              <a:buChar char="•"/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100" dirty="0">
                <a:solidFill>
                  <a:srgbClr val="595959"/>
                </a:solidFill>
              </a:rPr>
              <a:t>Youth summer jobs &amp; mentorships</a:t>
            </a:r>
          </a:p>
          <a:p>
            <a:pPr marL="342900" indent="-342900" defTabSz="228600">
              <a:buSzPct val="100000"/>
              <a:buFont typeface="Arial" panose="020B0604020202020204" pitchFamily="34" charset="0"/>
              <a:buChar char="•"/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endParaRPr sz="2100" dirty="0">
              <a:solidFill>
                <a:srgbClr val="595959"/>
              </a:solidFill>
            </a:endParaRPr>
          </a:p>
          <a:p>
            <a:pPr marL="342900" indent="-342900" defTabSz="228600">
              <a:buSzPct val="100000"/>
              <a:buFont typeface="Arial" panose="020B0604020202020204" pitchFamily="34" charset="0"/>
              <a:buChar char="•"/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100" dirty="0">
                <a:solidFill>
                  <a:srgbClr val="595959"/>
                </a:solidFill>
              </a:rPr>
              <a:t>Redevelopment &amp; access</a:t>
            </a:r>
          </a:p>
        </p:txBody>
      </p:sp>
      <p:sp>
        <p:nvSpPr>
          <p:cNvPr id="41" name="Shape 685"/>
          <p:cNvSpPr/>
          <p:nvPr/>
        </p:nvSpPr>
        <p:spPr>
          <a:xfrm>
            <a:off x="766647" y="1728536"/>
            <a:ext cx="3713395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/>
          <a:p>
            <a:pPr>
              <a:defRPr sz="7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500" b="1" dirty="0">
                <a:solidFill>
                  <a:srgbClr val="0070C0"/>
                </a:solidFill>
              </a:rPr>
              <a:t>Inclusive</a:t>
            </a:r>
            <a:r>
              <a:rPr lang="en-US" sz="2500" b="1" dirty="0">
                <a:solidFill>
                  <a:srgbClr val="0070C0"/>
                </a:solidFill>
              </a:rPr>
              <a:t> g</a:t>
            </a:r>
            <a:r>
              <a:rPr sz="2500" b="1" dirty="0">
                <a:solidFill>
                  <a:srgbClr val="0070C0"/>
                </a:solidFill>
              </a:rPr>
              <a:t>rowth</a:t>
            </a:r>
          </a:p>
        </p:txBody>
      </p:sp>
    </p:spTree>
    <p:extLst>
      <p:ext uri="{BB962C8B-B14F-4D97-AF65-F5344CB8AC3E}">
        <p14:creationId xmlns:p14="http://schemas.microsoft.com/office/powerpoint/2010/main" val="3250268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0" y="1000061"/>
            <a:ext cx="10915277" cy="5306801"/>
          </a:xfrm>
          <a:prstGeom prst="rect">
            <a:avLst/>
          </a:prstGeom>
        </p:spPr>
      </p:pic>
      <p:sp>
        <p:nvSpPr>
          <p:cNvPr id="2" name="Parallelogram 1"/>
          <p:cNvSpPr/>
          <p:nvPr/>
        </p:nvSpPr>
        <p:spPr>
          <a:xfrm>
            <a:off x="-226245" y="-953996"/>
            <a:ext cx="9984665" cy="492629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-943363"/>
            <a:ext cx="9653986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Market demand for place has shifted over time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173263" y="-943362"/>
            <a:ext cx="623713" cy="417888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-943362"/>
            <a:ext cx="623713" cy="417888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211819" y="-943362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grpSp>
        <p:nvGrpSpPr>
          <p:cNvPr id="18" name="Group 404"/>
          <p:cNvGrpSpPr>
            <a:grpSpLocks noChangeAspect="1"/>
          </p:cNvGrpSpPr>
          <p:nvPr/>
        </p:nvGrpSpPr>
        <p:grpSpPr>
          <a:xfrm>
            <a:off x="14458939" y="3470818"/>
            <a:ext cx="3922824" cy="3195032"/>
            <a:chOff x="-754871" y="-2207118"/>
            <a:chExt cx="8007516" cy="6521901"/>
          </a:xfrm>
        </p:grpSpPr>
        <p:graphicFrame>
          <p:nvGraphicFramePr>
            <p:cNvPr id="19" name="Chart 400"/>
            <p:cNvGraphicFramePr/>
            <p:nvPr/>
          </p:nvGraphicFramePr>
          <p:xfrm>
            <a:off x="-280555" y="-2207118"/>
            <a:ext cx="7533200" cy="53100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0" name="Shape 401"/>
            <p:cNvSpPr/>
            <p:nvPr/>
          </p:nvSpPr>
          <p:spPr>
            <a:xfrm>
              <a:off x="-29706" y="2509731"/>
              <a:ext cx="7148295" cy="0"/>
            </a:xfrm>
            <a:prstGeom prst="line">
              <a:avLst/>
            </a:prstGeom>
            <a:noFill/>
            <a:ln w="12700" cap="flat">
              <a:solidFill>
                <a:srgbClr val="63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/>
            </a:p>
          </p:txBody>
        </p:sp>
        <p:sp>
          <p:nvSpPr>
            <p:cNvPr id="22" name="Shape 403"/>
            <p:cNvSpPr/>
            <p:nvPr/>
          </p:nvSpPr>
          <p:spPr>
            <a:xfrm rot="18900000">
              <a:off x="1207846" y="3477112"/>
              <a:ext cx="2390515" cy="837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3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20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Chicago</a:t>
              </a:r>
            </a:p>
          </p:txBody>
        </p:sp>
        <p:sp>
          <p:nvSpPr>
            <p:cNvPr id="25" name="Shape 402"/>
            <p:cNvSpPr/>
            <p:nvPr/>
          </p:nvSpPr>
          <p:spPr>
            <a:xfrm rot="18900000">
              <a:off x="-754871" y="3180445"/>
              <a:ext cx="2980328" cy="111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Largest 100 </a:t>
              </a:r>
            </a:p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metro average</a:t>
              </a:r>
            </a:p>
          </p:txBody>
        </p:sp>
      </p:grpSp>
      <p:sp>
        <p:nvSpPr>
          <p:cNvPr id="14" name="Shape 821"/>
          <p:cNvSpPr/>
          <p:nvPr/>
        </p:nvSpPr>
        <p:spPr>
          <a:xfrm>
            <a:off x="-4253948" y="4258511"/>
            <a:ext cx="3439291" cy="154914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b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-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1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.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5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percentage pt.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decrease in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tech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employment share</a:t>
            </a:r>
            <a:endParaRPr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graphicFrame>
        <p:nvGraphicFramePr>
          <p:cNvPr id="15" name="Chart 811"/>
          <p:cNvGraphicFramePr>
            <a:graphicFrameLocks noChangeAspect="1"/>
          </p:cNvGraphicFramePr>
          <p:nvPr/>
        </p:nvGraphicFramePr>
        <p:xfrm>
          <a:off x="12724399" y="-1565260"/>
          <a:ext cx="7878639" cy="311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Shape 824"/>
          <p:cNvSpPr/>
          <p:nvPr/>
        </p:nvSpPr>
        <p:spPr>
          <a:xfrm>
            <a:off x="8602376" y="7606032"/>
            <a:ext cx="3281373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3" name="Shape 825"/>
          <p:cNvSpPr/>
          <p:nvPr/>
        </p:nvSpPr>
        <p:spPr>
          <a:xfrm>
            <a:off x="11883748" y="7606032"/>
            <a:ext cx="3281372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26" name="Shape 827"/>
          <p:cNvSpPr/>
          <p:nvPr/>
        </p:nvSpPr>
        <p:spPr>
          <a:xfrm>
            <a:off x="9642825" y="9206445"/>
            <a:ext cx="4481846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2016</a:t>
            </a:r>
          </a:p>
        </p:txBody>
      </p:sp>
      <p:sp>
        <p:nvSpPr>
          <p:cNvPr id="27" name="Shape 819"/>
          <p:cNvSpPr/>
          <p:nvPr/>
        </p:nvSpPr>
        <p:spPr>
          <a:xfrm>
            <a:off x="5274517" y="7670720"/>
            <a:ext cx="1780589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8" name="Shape 820"/>
          <p:cNvSpPr/>
          <p:nvPr/>
        </p:nvSpPr>
        <p:spPr>
          <a:xfrm>
            <a:off x="6622963" y="9144975"/>
            <a:ext cx="1979413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4310658" y="2287280"/>
            <a:ext cx="3647735" cy="3781289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35" name="Parallelogram 34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4397" y="486479"/>
            <a:ext cx="9724459" cy="4468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EDOs are leading the transition to inclusive economic growth</a:t>
            </a:r>
          </a:p>
        </p:txBody>
      </p:sp>
      <p:sp>
        <p:nvSpPr>
          <p:cNvPr id="49" name="Flowchart: Data 48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0" name="Flowchart: Data 49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98378" y="1326518"/>
            <a:ext cx="11858303" cy="4624422"/>
            <a:chOff x="398378" y="1326518"/>
            <a:chExt cx="11858303" cy="4624422"/>
          </a:xfrm>
        </p:grpSpPr>
        <p:sp>
          <p:nvSpPr>
            <p:cNvPr id="31" name="Shape 900"/>
            <p:cNvSpPr/>
            <p:nvPr/>
          </p:nvSpPr>
          <p:spPr>
            <a:xfrm>
              <a:off x="7198862" y="3473450"/>
              <a:ext cx="265162" cy="265162"/>
            </a:xfrm>
            <a:prstGeom prst="ellipse">
              <a:avLst/>
            </a:prstGeom>
            <a:solidFill>
              <a:srgbClr val="FFA941"/>
            </a:solidFill>
            <a:ln w="25400">
              <a:solidFill>
                <a:srgbClr val="595959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5000">
                  <a:latin typeface="+mn-lt"/>
                  <a:ea typeface="+mn-ea"/>
                  <a:cs typeface="+mn-cs"/>
                  <a:sym typeface="Helvetica Light"/>
                </a:defRPr>
              </a:pPr>
              <a:endParaRPr sz="2500"/>
            </a:p>
          </p:txBody>
        </p:sp>
        <p:sp>
          <p:nvSpPr>
            <p:cNvPr id="32" name="Shape 904"/>
            <p:cNvSpPr/>
            <p:nvPr/>
          </p:nvSpPr>
          <p:spPr>
            <a:xfrm>
              <a:off x="9218905" y="4135620"/>
              <a:ext cx="2919410" cy="7437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 anchor="ctr">
              <a:spAutoFit/>
            </a:bodyPr>
            <a:lstStyle/>
            <a:p>
              <a:pPr lvl="0"/>
              <a:r>
                <a:rPr lang="en-US" sz="2500" b="1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Indianapolis</a:t>
              </a:r>
            </a:p>
            <a:p>
              <a:pPr algn="l">
                <a:defRPr sz="4000" i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595959"/>
                  </a:solidFill>
                </a:rPr>
                <a:t>CICP &amp; Indy Chamber</a:t>
              </a:r>
            </a:p>
          </p:txBody>
        </p:sp>
        <p:sp>
          <p:nvSpPr>
            <p:cNvPr id="33" name="Shape 905"/>
            <p:cNvSpPr/>
            <p:nvPr/>
          </p:nvSpPr>
          <p:spPr>
            <a:xfrm>
              <a:off x="9337271" y="1326518"/>
              <a:ext cx="2919410" cy="7745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 anchor="ctr">
              <a:spAutoFit/>
            </a:bodyPr>
            <a:lstStyle/>
            <a:p>
              <a:pPr algn="l">
                <a:defRPr sz="5000" b="1">
                  <a:solidFill>
                    <a:srgbClr val="FFA94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600" dirty="0">
                  <a:solidFill>
                    <a:srgbClr val="595959"/>
                  </a:solidFill>
                </a:rPr>
                <a:t>Central New York</a:t>
              </a:r>
            </a:p>
            <a:p>
              <a:pPr algn="l">
                <a:defRPr sz="4000" i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solidFill>
                    <a:srgbClr val="595959"/>
                  </a:solidFill>
                </a:rPr>
                <a:t>CenterState CEO</a:t>
              </a:r>
              <a:endParaRPr sz="2000" dirty="0">
                <a:solidFill>
                  <a:srgbClr val="595959"/>
                </a:solidFill>
              </a:endParaRPr>
            </a:p>
          </p:txBody>
        </p:sp>
        <p:sp>
          <p:nvSpPr>
            <p:cNvPr id="36" name="Shape 907"/>
            <p:cNvSpPr/>
            <p:nvPr/>
          </p:nvSpPr>
          <p:spPr>
            <a:xfrm>
              <a:off x="398378" y="4514649"/>
              <a:ext cx="2712638" cy="14362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>
                <a:defRPr sz="5000" b="1">
                  <a:solidFill>
                    <a:srgbClr val="FFA94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500" dirty="0">
                  <a:solidFill>
                    <a:srgbClr val="595959"/>
                  </a:solidFill>
                </a:rPr>
                <a:t>San Diego</a:t>
              </a:r>
              <a:endParaRPr lang="en-US" sz="2500" dirty="0">
                <a:solidFill>
                  <a:srgbClr val="595959"/>
                </a:solidFill>
              </a:endParaRPr>
            </a:p>
            <a:p>
              <a:pPr lvl="0">
                <a:defRPr sz="4000" i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b="0" i="1" dirty="0">
                  <a:solidFill>
                    <a:srgbClr val="595959"/>
                  </a:solidFill>
                </a:rPr>
                <a:t>San Diego </a:t>
              </a:r>
            </a:p>
            <a:p>
              <a:pPr lvl="0">
                <a:defRPr sz="4000" i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b="0" i="1" dirty="0">
                  <a:solidFill>
                    <a:srgbClr val="595959"/>
                  </a:solidFill>
                </a:rPr>
                <a:t>Regional EDC</a:t>
              </a:r>
            </a:p>
            <a:p>
              <a:endParaRPr sz="2500" dirty="0">
                <a:solidFill>
                  <a:srgbClr val="595959"/>
                </a:solidFill>
              </a:endParaRPr>
            </a:p>
          </p:txBody>
        </p:sp>
        <p:sp>
          <p:nvSpPr>
            <p:cNvPr id="37" name="Shape 909"/>
            <p:cNvSpPr/>
            <p:nvPr/>
          </p:nvSpPr>
          <p:spPr>
            <a:xfrm>
              <a:off x="7582180" y="3339895"/>
              <a:ext cx="265162" cy="265162"/>
            </a:xfrm>
            <a:prstGeom prst="ellipse">
              <a:avLst/>
            </a:prstGeom>
            <a:solidFill>
              <a:srgbClr val="FFA941"/>
            </a:solidFill>
            <a:ln w="25400">
              <a:solidFill>
                <a:srgbClr val="595959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5000">
                  <a:latin typeface="+mn-lt"/>
                  <a:ea typeface="+mn-ea"/>
                  <a:cs typeface="+mn-cs"/>
                  <a:sym typeface="Helvetica Light"/>
                </a:defRPr>
              </a:pPr>
              <a:endParaRPr sz="2500"/>
            </a:p>
          </p:txBody>
        </p:sp>
        <p:sp>
          <p:nvSpPr>
            <p:cNvPr id="39" name="Shape 910"/>
            <p:cNvSpPr/>
            <p:nvPr/>
          </p:nvSpPr>
          <p:spPr>
            <a:xfrm flipV="1">
              <a:off x="2274029" y="4493400"/>
              <a:ext cx="1060499" cy="374984"/>
            </a:xfrm>
            <a:prstGeom prst="line">
              <a:avLst/>
            </a:prstGeom>
            <a:ln w="508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3200">
                  <a:latin typeface="+mn-lt"/>
                  <a:ea typeface="+mn-ea"/>
                  <a:cs typeface="+mn-cs"/>
                  <a:sym typeface="Helvetica Light"/>
                </a:defRPr>
              </a:pPr>
              <a:endParaRPr sz="1600"/>
            </a:p>
          </p:txBody>
        </p:sp>
      </p:grpSp>
      <p:sp>
        <p:nvSpPr>
          <p:cNvPr id="45" name="Shape 900"/>
          <p:cNvSpPr/>
          <p:nvPr/>
        </p:nvSpPr>
        <p:spPr>
          <a:xfrm>
            <a:off x="3390270" y="4299840"/>
            <a:ext cx="265162" cy="265162"/>
          </a:xfrm>
          <a:prstGeom prst="ellipse">
            <a:avLst/>
          </a:prstGeom>
          <a:solidFill>
            <a:srgbClr val="FFA941"/>
          </a:solidFill>
          <a:ln w="25400">
            <a:solidFill>
              <a:srgbClr val="595959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50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46" name="Shape 900"/>
          <p:cNvSpPr/>
          <p:nvPr/>
        </p:nvSpPr>
        <p:spPr>
          <a:xfrm>
            <a:off x="8269609" y="3468141"/>
            <a:ext cx="265162" cy="265162"/>
          </a:xfrm>
          <a:prstGeom prst="ellipse">
            <a:avLst/>
          </a:prstGeom>
          <a:solidFill>
            <a:srgbClr val="FFA941"/>
          </a:solidFill>
          <a:ln w="25400">
            <a:solidFill>
              <a:srgbClr val="595959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50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53" name="Shape 910"/>
          <p:cNvSpPr/>
          <p:nvPr/>
        </p:nvSpPr>
        <p:spPr>
          <a:xfrm flipV="1">
            <a:off x="8684233" y="2133760"/>
            <a:ext cx="517038" cy="550427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 dirty="0"/>
          </a:p>
        </p:txBody>
      </p:sp>
      <p:sp>
        <p:nvSpPr>
          <p:cNvPr id="56" name="Shape 910"/>
          <p:cNvSpPr/>
          <p:nvPr/>
        </p:nvSpPr>
        <p:spPr>
          <a:xfrm>
            <a:off x="7432135" y="3725019"/>
            <a:ext cx="1631653" cy="640736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/>
          </a:p>
        </p:txBody>
      </p:sp>
      <p:sp>
        <p:nvSpPr>
          <p:cNvPr id="40" name="Shape 900"/>
          <p:cNvSpPr/>
          <p:nvPr/>
        </p:nvSpPr>
        <p:spPr>
          <a:xfrm>
            <a:off x="7719784" y="3081522"/>
            <a:ext cx="265162" cy="265162"/>
          </a:xfrm>
          <a:prstGeom prst="ellipse">
            <a:avLst/>
          </a:prstGeom>
          <a:solidFill>
            <a:srgbClr val="FFA941"/>
          </a:solidFill>
          <a:ln w="25400">
            <a:solidFill>
              <a:srgbClr val="595959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50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41" name="Shape 900"/>
          <p:cNvSpPr/>
          <p:nvPr/>
        </p:nvSpPr>
        <p:spPr>
          <a:xfrm>
            <a:off x="6911443" y="2973220"/>
            <a:ext cx="265162" cy="265162"/>
          </a:xfrm>
          <a:prstGeom prst="ellipse">
            <a:avLst/>
          </a:prstGeom>
          <a:solidFill>
            <a:srgbClr val="FFA941"/>
          </a:solidFill>
          <a:ln w="25400">
            <a:solidFill>
              <a:srgbClr val="595959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50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42" name="Shape 900"/>
          <p:cNvSpPr/>
          <p:nvPr/>
        </p:nvSpPr>
        <p:spPr>
          <a:xfrm>
            <a:off x="6381119" y="2731586"/>
            <a:ext cx="265162" cy="265162"/>
          </a:xfrm>
          <a:prstGeom prst="ellipse">
            <a:avLst/>
          </a:prstGeom>
          <a:solidFill>
            <a:srgbClr val="FFA941"/>
          </a:solidFill>
          <a:ln w="25400">
            <a:solidFill>
              <a:srgbClr val="595959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50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44" name="Shape 900"/>
          <p:cNvSpPr/>
          <p:nvPr/>
        </p:nvSpPr>
        <p:spPr>
          <a:xfrm>
            <a:off x="7798944" y="4216441"/>
            <a:ext cx="265162" cy="265162"/>
          </a:xfrm>
          <a:prstGeom prst="ellipse">
            <a:avLst/>
          </a:prstGeom>
          <a:solidFill>
            <a:srgbClr val="FFA941"/>
          </a:solidFill>
          <a:ln w="25400">
            <a:solidFill>
              <a:srgbClr val="595959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50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48" name="Shape 900"/>
          <p:cNvSpPr/>
          <p:nvPr/>
        </p:nvSpPr>
        <p:spPr>
          <a:xfrm>
            <a:off x="3334528" y="2338382"/>
            <a:ext cx="265162" cy="265162"/>
          </a:xfrm>
          <a:prstGeom prst="ellipse">
            <a:avLst/>
          </a:prstGeom>
          <a:solidFill>
            <a:srgbClr val="FFA941"/>
          </a:solidFill>
          <a:ln w="25400">
            <a:solidFill>
              <a:srgbClr val="595959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50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52" name="Shape 900"/>
          <p:cNvSpPr/>
          <p:nvPr/>
        </p:nvSpPr>
        <p:spPr>
          <a:xfrm>
            <a:off x="4912768" y="3556490"/>
            <a:ext cx="265162" cy="265162"/>
          </a:xfrm>
          <a:prstGeom prst="ellipse">
            <a:avLst/>
          </a:prstGeom>
          <a:solidFill>
            <a:srgbClr val="FFA941"/>
          </a:solidFill>
          <a:ln w="25400">
            <a:solidFill>
              <a:srgbClr val="595959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50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54" name="Shape 900"/>
          <p:cNvSpPr/>
          <p:nvPr/>
        </p:nvSpPr>
        <p:spPr>
          <a:xfrm>
            <a:off x="8319994" y="2751022"/>
            <a:ext cx="265162" cy="265162"/>
          </a:xfrm>
          <a:prstGeom prst="ellipse">
            <a:avLst/>
          </a:prstGeom>
          <a:solidFill>
            <a:srgbClr val="FFA941"/>
          </a:solidFill>
          <a:ln w="25400">
            <a:solidFill>
              <a:srgbClr val="595959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50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55" name="Shape 900"/>
          <p:cNvSpPr/>
          <p:nvPr/>
        </p:nvSpPr>
        <p:spPr>
          <a:xfrm>
            <a:off x="6175013" y="3701979"/>
            <a:ext cx="265162" cy="265162"/>
          </a:xfrm>
          <a:prstGeom prst="ellipse">
            <a:avLst/>
          </a:prstGeom>
          <a:solidFill>
            <a:srgbClr val="FFA941"/>
          </a:solidFill>
          <a:ln w="25400">
            <a:solidFill>
              <a:srgbClr val="595959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5000">
                <a:latin typeface="+mn-lt"/>
                <a:ea typeface="+mn-ea"/>
                <a:cs typeface="+mn-cs"/>
                <a:sym typeface="Helvetica Light"/>
              </a:defRPr>
            </a:pPr>
            <a:endParaRPr sz="2500"/>
          </a:p>
        </p:txBody>
      </p:sp>
      <p:sp>
        <p:nvSpPr>
          <p:cNvPr id="8" name="Shape 932">
            <a:extLst>
              <a:ext uri="{FF2B5EF4-FFF2-40B4-BE49-F238E27FC236}">
                <a16:creationId xmlns:a16="http://schemas.microsoft.com/office/drawing/2014/main" xmlns="" id="{83207B1D-CFAE-3844-A1E7-8720AA8FDBB4}"/>
              </a:ext>
            </a:extLst>
          </p:cNvPr>
          <p:cNvSpPr/>
          <p:nvPr/>
        </p:nvSpPr>
        <p:spPr>
          <a:xfrm>
            <a:off x="455646" y="5743687"/>
            <a:ext cx="473929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1pPr>
            <a:lvl2pPr marL="0" marR="0" indent="1714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2pPr>
            <a:lvl3pPr marL="0" marR="0" indent="3429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3pPr>
            <a:lvl4pPr marL="0" marR="0" indent="5143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4pPr>
            <a:lvl5pPr marL="0" marR="0" indent="6858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5pPr>
            <a:lvl6pPr marL="0" marR="0" indent="8509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6pPr>
            <a:lvl7pPr marL="0" marR="0" indent="10350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7pPr>
            <a:lvl8pPr marL="0" marR="0" indent="12001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8pPr>
            <a:lvl9pPr marL="0" marR="0" indent="13716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9pPr>
          </a:lstStyle>
          <a:p>
            <a:pPr marL="254000" indent="-254000" algn="l" defTabSz="228600">
              <a:buSzPct val="200000"/>
              <a:buChar char="•"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750" i="1" dirty="0">
                <a:solidFill>
                  <a:srgbClr val="595959"/>
                </a:solidFill>
              </a:rPr>
              <a:t>Building a strong local talent pipeline</a:t>
            </a:r>
          </a:p>
          <a:p>
            <a:pPr marL="254000" indent="-254000" algn="l" defTabSz="228600">
              <a:buSzPct val="200000"/>
              <a:buChar char="•"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750" i="1" dirty="0">
                <a:solidFill>
                  <a:srgbClr val="595959"/>
                </a:solidFill>
              </a:rPr>
              <a:t>Equipping small businesses to compete</a:t>
            </a:r>
          </a:p>
          <a:p>
            <a:pPr marL="254000" indent="-254000" algn="l" defTabSz="228600">
              <a:buSzPct val="200000"/>
              <a:buChar char="•"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750" i="1" dirty="0">
                <a:solidFill>
                  <a:srgbClr val="595959"/>
                </a:solidFill>
              </a:rPr>
              <a:t>Addressing the affordability crisis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D55F8D4-27FF-294E-AD1C-BDED2BA27CEB}"/>
              </a:ext>
            </a:extLst>
          </p:cNvPr>
          <p:cNvSpPr txBox="1"/>
          <p:nvPr/>
        </p:nvSpPr>
        <p:spPr>
          <a:xfrm>
            <a:off x="9191352" y="2145140"/>
            <a:ext cx="29982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00" indent="-254000" algn="l" defTabSz="228600">
              <a:buSzPct val="200000"/>
              <a:buChar char="•"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50" i="1" dirty="0">
                <a:solidFill>
                  <a:srgbClr val="595959"/>
                </a:solidFill>
              </a:rPr>
              <a:t>Vice President &amp; team for economic inclusion</a:t>
            </a:r>
          </a:p>
          <a:p>
            <a:pPr marL="254000" indent="-254000" algn="l" defTabSz="228600">
              <a:buSzPct val="200000"/>
              <a:buChar char="•"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50" i="1" dirty="0">
                <a:solidFill>
                  <a:srgbClr val="595959"/>
                </a:solidFill>
              </a:rPr>
              <a:t>Employer partnerships for low-income workers</a:t>
            </a:r>
          </a:p>
          <a:p>
            <a:pPr marL="254000" indent="-254000" algn="l" defTabSz="228600">
              <a:buSzPct val="200000"/>
              <a:buChar char="•"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50" i="1" dirty="0">
                <a:solidFill>
                  <a:srgbClr val="595959"/>
                </a:solidFill>
              </a:rPr>
              <a:t>Neighborhood revitalization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A3C0F010-7CEC-B24F-82A5-0EAFFA95E570}"/>
              </a:ext>
            </a:extLst>
          </p:cNvPr>
          <p:cNvSpPr txBox="1"/>
          <p:nvPr/>
        </p:nvSpPr>
        <p:spPr>
          <a:xfrm>
            <a:off x="9151543" y="4976566"/>
            <a:ext cx="291941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00" indent="-254000" algn="l" defTabSz="228600">
              <a:buSzPct val="200000"/>
              <a:buChar char="•"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50" i="1" dirty="0">
                <a:solidFill>
                  <a:srgbClr val="595959"/>
                </a:solidFill>
              </a:rPr>
              <a:t>Entrepreneurship for ex-offenders</a:t>
            </a:r>
          </a:p>
          <a:p>
            <a:pPr marL="254000" indent="-254000" algn="l" defTabSz="228600">
              <a:buSzPct val="200000"/>
              <a:buChar char="•"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50" i="1" dirty="0">
                <a:solidFill>
                  <a:srgbClr val="595959"/>
                </a:solidFill>
              </a:rPr>
              <a:t>Inclusive incentives</a:t>
            </a:r>
          </a:p>
          <a:p>
            <a:pPr marL="254000" indent="-254000" algn="l" defTabSz="228600">
              <a:buSzPct val="200000"/>
              <a:buChar char="•"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50" i="1" dirty="0">
                <a:solidFill>
                  <a:srgbClr val="595959"/>
                </a:solidFill>
              </a:rPr>
              <a:t>Community revitalization</a:t>
            </a:r>
          </a:p>
        </p:txBody>
      </p:sp>
    </p:spTree>
    <p:extLst>
      <p:ext uri="{BB962C8B-B14F-4D97-AF65-F5344CB8AC3E}">
        <p14:creationId xmlns:p14="http://schemas.microsoft.com/office/powerpoint/2010/main" val="3115560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174" y="2761383"/>
            <a:ext cx="7602948" cy="3696409"/>
          </a:xfrm>
          <a:prstGeom prst="rect">
            <a:avLst/>
          </a:prstGeom>
        </p:spPr>
      </p:pic>
      <p:sp>
        <p:nvSpPr>
          <p:cNvPr id="2" name="Parallelogram 1"/>
          <p:cNvSpPr/>
          <p:nvPr/>
        </p:nvSpPr>
        <p:spPr>
          <a:xfrm>
            <a:off x="-226245" y="-953996"/>
            <a:ext cx="9984665" cy="492629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-943363"/>
            <a:ext cx="9653986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Market demand for place has shifted over time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173263" y="-943362"/>
            <a:ext cx="623713" cy="417888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-943362"/>
            <a:ext cx="623713" cy="417888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211819" y="-943362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grpSp>
        <p:nvGrpSpPr>
          <p:cNvPr id="18" name="Group 404"/>
          <p:cNvGrpSpPr>
            <a:grpSpLocks noChangeAspect="1"/>
          </p:cNvGrpSpPr>
          <p:nvPr/>
        </p:nvGrpSpPr>
        <p:grpSpPr>
          <a:xfrm>
            <a:off x="14458939" y="3470818"/>
            <a:ext cx="3922824" cy="3195032"/>
            <a:chOff x="-754871" y="-2207118"/>
            <a:chExt cx="8007516" cy="6521901"/>
          </a:xfrm>
        </p:grpSpPr>
        <p:graphicFrame>
          <p:nvGraphicFramePr>
            <p:cNvPr id="19" name="Chart 400"/>
            <p:cNvGraphicFramePr/>
            <p:nvPr/>
          </p:nvGraphicFramePr>
          <p:xfrm>
            <a:off x="-280555" y="-2207118"/>
            <a:ext cx="7533200" cy="53100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0" name="Shape 401"/>
            <p:cNvSpPr/>
            <p:nvPr/>
          </p:nvSpPr>
          <p:spPr>
            <a:xfrm>
              <a:off x="-29706" y="2509731"/>
              <a:ext cx="7148295" cy="0"/>
            </a:xfrm>
            <a:prstGeom prst="line">
              <a:avLst/>
            </a:prstGeom>
            <a:noFill/>
            <a:ln w="12700" cap="flat">
              <a:solidFill>
                <a:srgbClr val="63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/>
            </a:p>
          </p:txBody>
        </p:sp>
        <p:sp>
          <p:nvSpPr>
            <p:cNvPr id="22" name="Shape 403"/>
            <p:cNvSpPr/>
            <p:nvPr/>
          </p:nvSpPr>
          <p:spPr>
            <a:xfrm rot="18900000">
              <a:off x="1207846" y="3477112"/>
              <a:ext cx="2390515" cy="837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3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20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Chicago</a:t>
              </a:r>
            </a:p>
          </p:txBody>
        </p:sp>
        <p:sp>
          <p:nvSpPr>
            <p:cNvPr id="25" name="Shape 402"/>
            <p:cNvSpPr/>
            <p:nvPr/>
          </p:nvSpPr>
          <p:spPr>
            <a:xfrm rot="18900000">
              <a:off x="-754871" y="3180445"/>
              <a:ext cx="2980328" cy="111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Largest 100 </a:t>
              </a:r>
            </a:p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metro average</a:t>
              </a:r>
            </a:p>
          </p:txBody>
        </p:sp>
      </p:grpSp>
      <p:sp>
        <p:nvSpPr>
          <p:cNvPr id="14" name="Shape 821"/>
          <p:cNvSpPr/>
          <p:nvPr/>
        </p:nvSpPr>
        <p:spPr>
          <a:xfrm>
            <a:off x="-4253948" y="4258511"/>
            <a:ext cx="3439291" cy="154914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b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-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1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.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5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percentage pt.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decrease in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tech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employment share</a:t>
            </a:r>
            <a:endParaRPr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graphicFrame>
        <p:nvGraphicFramePr>
          <p:cNvPr id="15" name="Chart 811"/>
          <p:cNvGraphicFramePr>
            <a:graphicFrameLocks noChangeAspect="1"/>
          </p:cNvGraphicFramePr>
          <p:nvPr/>
        </p:nvGraphicFramePr>
        <p:xfrm>
          <a:off x="12724399" y="-1565260"/>
          <a:ext cx="7878639" cy="311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Shape 824"/>
          <p:cNvSpPr/>
          <p:nvPr/>
        </p:nvSpPr>
        <p:spPr>
          <a:xfrm>
            <a:off x="8602376" y="7606032"/>
            <a:ext cx="3281373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3" name="Shape 825"/>
          <p:cNvSpPr/>
          <p:nvPr/>
        </p:nvSpPr>
        <p:spPr>
          <a:xfrm>
            <a:off x="11883748" y="7606032"/>
            <a:ext cx="3281372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26" name="Shape 827"/>
          <p:cNvSpPr/>
          <p:nvPr/>
        </p:nvSpPr>
        <p:spPr>
          <a:xfrm>
            <a:off x="9642825" y="9206445"/>
            <a:ext cx="4481846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2016</a:t>
            </a:r>
          </a:p>
        </p:txBody>
      </p:sp>
      <p:sp>
        <p:nvSpPr>
          <p:cNvPr id="27" name="Shape 819"/>
          <p:cNvSpPr/>
          <p:nvPr/>
        </p:nvSpPr>
        <p:spPr>
          <a:xfrm>
            <a:off x="5274517" y="7670720"/>
            <a:ext cx="1780589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8" name="Shape 820"/>
          <p:cNvSpPr/>
          <p:nvPr/>
        </p:nvSpPr>
        <p:spPr>
          <a:xfrm>
            <a:off x="6622963" y="9144975"/>
            <a:ext cx="1979413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4310658" y="2287280"/>
            <a:ext cx="3647735" cy="3781289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35" name="Parallelogram 34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66701" y="455267"/>
            <a:ext cx="9387286" cy="3611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Minneapolis-Saint Paul is adopting a new approach to growth</a:t>
            </a:r>
          </a:p>
        </p:txBody>
      </p:sp>
      <p:sp>
        <p:nvSpPr>
          <p:cNvPr id="49" name="Flowchart: Data 48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0" name="Flowchart: Data 49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978568" y="1956486"/>
            <a:ext cx="3866148" cy="2229168"/>
            <a:chOff x="946484" y="2213158"/>
            <a:chExt cx="3866148" cy="2229168"/>
          </a:xfrm>
        </p:grpSpPr>
        <p:sp>
          <p:nvSpPr>
            <p:cNvPr id="34" name="Shape 906"/>
            <p:cNvSpPr/>
            <p:nvPr/>
          </p:nvSpPr>
          <p:spPr>
            <a:xfrm>
              <a:off x="946484" y="2213158"/>
              <a:ext cx="3866148" cy="4360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lvl="0"/>
              <a:r>
                <a:rPr lang="en-US" sz="2500" b="1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Minneapolis-Saint Paul</a:t>
              </a:r>
              <a:endParaRPr sz="25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7" name="Shape 909"/>
            <p:cNvSpPr/>
            <p:nvPr/>
          </p:nvSpPr>
          <p:spPr>
            <a:xfrm>
              <a:off x="2970339" y="4177164"/>
              <a:ext cx="265162" cy="265162"/>
            </a:xfrm>
            <a:prstGeom prst="ellipse">
              <a:avLst/>
            </a:prstGeom>
            <a:solidFill>
              <a:srgbClr val="FFA941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5000">
                  <a:latin typeface="+mn-lt"/>
                  <a:ea typeface="+mn-ea"/>
                  <a:cs typeface="+mn-cs"/>
                  <a:sym typeface="Helvetica Light"/>
                </a:defRPr>
              </a:pPr>
              <a:endParaRPr sz="2500"/>
            </a:p>
          </p:txBody>
        </p:sp>
      </p:grpSp>
      <p:sp>
        <p:nvSpPr>
          <p:cNvPr id="31" name="Shape 834"/>
          <p:cNvSpPr/>
          <p:nvPr/>
        </p:nvSpPr>
        <p:spPr>
          <a:xfrm>
            <a:off x="5994222" y="1904503"/>
            <a:ext cx="5345892" cy="4113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5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500" dirty="0">
                <a:solidFill>
                  <a:srgbClr val="595959"/>
                </a:solidFill>
              </a:rPr>
              <a:t>Regional vision</a:t>
            </a: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sz="900" dirty="0">
              <a:solidFill>
                <a:srgbClr val="595959"/>
              </a:solidFill>
            </a:endParaRPr>
          </a:p>
          <a:p>
            <a:pPr algn="ctr"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595959"/>
                </a:solidFill>
              </a:rPr>
              <a:t>The Greater MSP region leads the world in inclusive economic growth by welcoming all, empowering talent, and igniting</a:t>
            </a:r>
            <a:r>
              <a:rPr lang="en-US" sz="2000" dirty="0">
                <a:solidFill>
                  <a:srgbClr val="595959"/>
                </a:solidFill>
              </a:rPr>
              <a:t> </a:t>
            </a:r>
            <a:r>
              <a:rPr sz="2000" dirty="0">
                <a:solidFill>
                  <a:srgbClr val="595959"/>
                </a:solidFill>
              </a:rPr>
              <a:t>innovation</a:t>
            </a: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lang="en-US" sz="900" dirty="0">
              <a:solidFill>
                <a:srgbClr val="595959"/>
              </a:solidFill>
            </a:endParaRP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lang="en-US" sz="900" dirty="0">
              <a:solidFill>
                <a:srgbClr val="595959"/>
              </a:solidFill>
            </a:endParaRP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lang="en-US" sz="900" dirty="0">
              <a:solidFill>
                <a:srgbClr val="595959"/>
              </a:solidFill>
            </a:endParaRP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sz="900" dirty="0">
              <a:solidFill>
                <a:srgbClr val="595959"/>
              </a:solidFill>
            </a:endParaRPr>
          </a:p>
          <a:p>
            <a:pPr algn="ctr">
              <a:defRPr sz="5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500" dirty="0">
                <a:solidFill>
                  <a:srgbClr val="595959"/>
                </a:solidFill>
              </a:rPr>
              <a:t>Partnership mission</a:t>
            </a: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sz="900" dirty="0">
              <a:solidFill>
                <a:srgbClr val="595959"/>
              </a:solidFill>
            </a:endParaRPr>
          </a:p>
          <a:p>
            <a:pPr algn="ctr"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595959"/>
                </a:solidFill>
              </a:rPr>
              <a:t>The Greater MSP partnership will accelerate regional competitiveness and inclusive economic growth through job creation, capital investment, and execution of strategic initiatives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95" y="2461877"/>
            <a:ext cx="3311849" cy="6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64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174" y="2761383"/>
            <a:ext cx="7602948" cy="3696409"/>
          </a:xfrm>
          <a:prstGeom prst="rect">
            <a:avLst/>
          </a:prstGeom>
        </p:spPr>
      </p:pic>
      <p:sp>
        <p:nvSpPr>
          <p:cNvPr id="2" name="Parallelogram 1"/>
          <p:cNvSpPr/>
          <p:nvPr/>
        </p:nvSpPr>
        <p:spPr>
          <a:xfrm>
            <a:off x="-226245" y="-953996"/>
            <a:ext cx="9984665" cy="492629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-943363"/>
            <a:ext cx="9653986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Market demand for place has shifted over time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173263" y="-943362"/>
            <a:ext cx="623713" cy="417888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-943362"/>
            <a:ext cx="623713" cy="417888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211819" y="-943362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grpSp>
        <p:nvGrpSpPr>
          <p:cNvPr id="18" name="Group 404"/>
          <p:cNvGrpSpPr>
            <a:grpSpLocks noChangeAspect="1"/>
          </p:cNvGrpSpPr>
          <p:nvPr/>
        </p:nvGrpSpPr>
        <p:grpSpPr>
          <a:xfrm>
            <a:off x="14458939" y="3470818"/>
            <a:ext cx="3922824" cy="3195032"/>
            <a:chOff x="-754871" y="-2207118"/>
            <a:chExt cx="8007516" cy="6521901"/>
          </a:xfrm>
        </p:grpSpPr>
        <p:graphicFrame>
          <p:nvGraphicFramePr>
            <p:cNvPr id="19" name="Chart 400"/>
            <p:cNvGraphicFramePr/>
            <p:nvPr/>
          </p:nvGraphicFramePr>
          <p:xfrm>
            <a:off x="-280555" y="-2207118"/>
            <a:ext cx="7533200" cy="53100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0" name="Shape 401"/>
            <p:cNvSpPr/>
            <p:nvPr/>
          </p:nvSpPr>
          <p:spPr>
            <a:xfrm>
              <a:off x="-29706" y="2509731"/>
              <a:ext cx="7148295" cy="0"/>
            </a:xfrm>
            <a:prstGeom prst="line">
              <a:avLst/>
            </a:prstGeom>
            <a:noFill/>
            <a:ln w="12700" cap="flat">
              <a:solidFill>
                <a:srgbClr val="63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/>
            </a:p>
          </p:txBody>
        </p:sp>
        <p:sp>
          <p:nvSpPr>
            <p:cNvPr id="22" name="Shape 403"/>
            <p:cNvSpPr/>
            <p:nvPr/>
          </p:nvSpPr>
          <p:spPr>
            <a:xfrm rot="18900000">
              <a:off x="1207846" y="3477112"/>
              <a:ext cx="2390515" cy="837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3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20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Chicago</a:t>
              </a:r>
            </a:p>
          </p:txBody>
        </p:sp>
        <p:sp>
          <p:nvSpPr>
            <p:cNvPr id="25" name="Shape 402"/>
            <p:cNvSpPr/>
            <p:nvPr/>
          </p:nvSpPr>
          <p:spPr>
            <a:xfrm rot="18900000">
              <a:off x="-754871" y="3180445"/>
              <a:ext cx="2980328" cy="111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Largest 100 </a:t>
              </a:r>
            </a:p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metro average</a:t>
              </a:r>
            </a:p>
          </p:txBody>
        </p:sp>
      </p:grpSp>
      <p:sp>
        <p:nvSpPr>
          <p:cNvPr id="14" name="Shape 821"/>
          <p:cNvSpPr/>
          <p:nvPr/>
        </p:nvSpPr>
        <p:spPr>
          <a:xfrm>
            <a:off x="-4253948" y="4258511"/>
            <a:ext cx="3439291" cy="154914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b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-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1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.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5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percentage pt.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decrease in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tech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employment share</a:t>
            </a:r>
            <a:endParaRPr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graphicFrame>
        <p:nvGraphicFramePr>
          <p:cNvPr id="15" name="Chart 811"/>
          <p:cNvGraphicFramePr>
            <a:graphicFrameLocks noChangeAspect="1"/>
          </p:cNvGraphicFramePr>
          <p:nvPr/>
        </p:nvGraphicFramePr>
        <p:xfrm>
          <a:off x="12724399" y="-1565260"/>
          <a:ext cx="7878639" cy="311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Shape 824"/>
          <p:cNvSpPr/>
          <p:nvPr/>
        </p:nvSpPr>
        <p:spPr>
          <a:xfrm>
            <a:off x="8602376" y="7606032"/>
            <a:ext cx="3281373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3" name="Shape 825"/>
          <p:cNvSpPr/>
          <p:nvPr/>
        </p:nvSpPr>
        <p:spPr>
          <a:xfrm>
            <a:off x="11883748" y="7606032"/>
            <a:ext cx="3281372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26" name="Shape 827"/>
          <p:cNvSpPr/>
          <p:nvPr/>
        </p:nvSpPr>
        <p:spPr>
          <a:xfrm>
            <a:off x="9642825" y="9206445"/>
            <a:ext cx="4481846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2016</a:t>
            </a:r>
          </a:p>
        </p:txBody>
      </p:sp>
      <p:sp>
        <p:nvSpPr>
          <p:cNvPr id="27" name="Shape 819"/>
          <p:cNvSpPr/>
          <p:nvPr/>
        </p:nvSpPr>
        <p:spPr>
          <a:xfrm>
            <a:off x="5274517" y="7670720"/>
            <a:ext cx="1780589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8" name="Shape 820"/>
          <p:cNvSpPr/>
          <p:nvPr/>
        </p:nvSpPr>
        <p:spPr>
          <a:xfrm>
            <a:off x="6622963" y="9144975"/>
            <a:ext cx="1979413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4310658" y="2287280"/>
            <a:ext cx="3647735" cy="3781289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35" name="Parallelogram 34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66701" y="455267"/>
            <a:ext cx="9387286" cy="3611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Northeast Ohio has adopted new metrics to reflect its vision</a:t>
            </a:r>
          </a:p>
        </p:txBody>
      </p:sp>
      <p:sp>
        <p:nvSpPr>
          <p:cNvPr id="49" name="Flowchart: Data 48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0" name="Flowchart: Data 49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219200" y="1743960"/>
            <a:ext cx="3268097" cy="2757795"/>
            <a:chOff x="1187116" y="2000632"/>
            <a:chExt cx="3268097" cy="2757795"/>
          </a:xfrm>
        </p:grpSpPr>
        <p:sp>
          <p:nvSpPr>
            <p:cNvPr id="34" name="Shape 906"/>
            <p:cNvSpPr/>
            <p:nvPr/>
          </p:nvSpPr>
          <p:spPr>
            <a:xfrm>
              <a:off x="1187116" y="2000632"/>
              <a:ext cx="3268097" cy="10515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lvl="0"/>
              <a:r>
                <a:rPr lang="en-US" sz="2500" b="1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Northeast Ohio</a:t>
              </a:r>
              <a:endParaRPr sz="25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>
                <a:defRPr sz="4000" i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solidFill>
                    <a:srgbClr val="595959"/>
                  </a:solidFill>
                </a:rPr>
                <a:t>The Fund for our </a:t>
              </a:r>
            </a:p>
            <a:p>
              <a:pPr>
                <a:defRPr sz="4000" i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solidFill>
                    <a:srgbClr val="595959"/>
                  </a:solidFill>
                </a:rPr>
                <a:t>Economic Future</a:t>
              </a:r>
            </a:p>
          </p:txBody>
        </p:sp>
        <p:sp>
          <p:nvSpPr>
            <p:cNvPr id="37" name="Shape 909"/>
            <p:cNvSpPr/>
            <p:nvPr/>
          </p:nvSpPr>
          <p:spPr>
            <a:xfrm>
              <a:off x="3914528" y="4493265"/>
              <a:ext cx="265162" cy="265162"/>
            </a:xfrm>
            <a:prstGeom prst="ellipse">
              <a:avLst/>
            </a:prstGeom>
            <a:solidFill>
              <a:srgbClr val="FFA941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5000">
                  <a:latin typeface="+mn-lt"/>
                  <a:ea typeface="+mn-ea"/>
                  <a:cs typeface="+mn-cs"/>
                  <a:sym typeface="Helvetica Light"/>
                </a:defRPr>
              </a:pPr>
              <a:endParaRPr sz="2500"/>
            </a:p>
          </p:txBody>
        </p:sp>
      </p:grpSp>
      <p:grpSp>
        <p:nvGrpSpPr>
          <p:cNvPr id="31" name="Group 872"/>
          <p:cNvGrpSpPr/>
          <p:nvPr/>
        </p:nvGrpSpPr>
        <p:grpSpPr>
          <a:xfrm>
            <a:off x="7193649" y="1629791"/>
            <a:ext cx="4797614" cy="4620434"/>
            <a:chOff x="2" y="0"/>
            <a:chExt cx="9537977" cy="9336448"/>
          </a:xfrm>
        </p:grpSpPr>
        <p:pic>
          <p:nvPicPr>
            <p:cNvPr id="32" name="Screen Shot 2018-10-26 at 11.35.20 A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" y="0"/>
              <a:ext cx="9537977" cy="9336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Shape 864"/>
            <p:cNvSpPr/>
            <p:nvPr/>
          </p:nvSpPr>
          <p:spPr>
            <a:xfrm>
              <a:off x="213403" y="2991883"/>
              <a:ext cx="3938034" cy="6209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00" dirty="0"/>
                <a:t>Traded sector growth</a:t>
              </a:r>
            </a:p>
          </p:txBody>
        </p:sp>
        <p:sp>
          <p:nvSpPr>
            <p:cNvPr id="36" name="Shape 865"/>
            <p:cNvSpPr/>
            <p:nvPr/>
          </p:nvSpPr>
          <p:spPr>
            <a:xfrm>
              <a:off x="189526" y="3600134"/>
              <a:ext cx="4151274" cy="6378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00" dirty="0"/>
                <a:t>Growth in young firms</a:t>
              </a:r>
            </a:p>
          </p:txBody>
        </p:sp>
        <p:sp>
          <p:nvSpPr>
            <p:cNvPr id="39" name="Shape 866"/>
            <p:cNvSpPr/>
            <p:nvPr/>
          </p:nvSpPr>
          <p:spPr>
            <a:xfrm>
              <a:off x="239612" y="4468780"/>
              <a:ext cx="3562073" cy="6209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00" dirty="0"/>
                <a:t>Rising prosperity</a:t>
              </a:r>
            </a:p>
          </p:txBody>
        </p:sp>
        <p:sp>
          <p:nvSpPr>
            <p:cNvPr id="42" name="Shape 867"/>
            <p:cNvSpPr/>
            <p:nvPr/>
          </p:nvSpPr>
          <p:spPr>
            <a:xfrm>
              <a:off x="245787" y="5104337"/>
              <a:ext cx="3555898" cy="8138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00" dirty="0"/>
                <a:t>Full employment</a:t>
              </a:r>
            </a:p>
          </p:txBody>
        </p:sp>
        <p:sp>
          <p:nvSpPr>
            <p:cNvPr id="44" name="Shape 868"/>
            <p:cNvSpPr/>
            <p:nvPr/>
          </p:nvSpPr>
          <p:spPr>
            <a:xfrm>
              <a:off x="296421" y="5784352"/>
              <a:ext cx="3505264" cy="8138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00" dirty="0"/>
                <a:t>Economic security</a:t>
              </a:r>
            </a:p>
          </p:txBody>
        </p:sp>
        <p:sp>
          <p:nvSpPr>
            <p:cNvPr id="45" name="Shape 869"/>
            <p:cNvSpPr/>
            <p:nvPr/>
          </p:nvSpPr>
          <p:spPr>
            <a:xfrm>
              <a:off x="283659" y="6822603"/>
              <a:ext cx="3726325" cy="8138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00" dirty="0"/>
                <a:t>Employment equity</a:t>
              </a:r>
            </a:p>
          </p:txBody>
        </p:sp>
        <p:sp>
          <p:nvSpPr>
            <p:cNvPr id="46" name="Shape 870"/>
            <p:cNvSpPr/>
            <p:nvPr/>
          </p:nvSpPr>
          <p:spPr>
            <a:xfrm>
              <a:off x="295095" y="7460493"/>
              <a:ext cx="3089991" cy="8138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00" dirty="0"/>
                <a:t>Income equity</a:t>
              </a:r>
            </a:p>
          </p:txBody>
        </p:sp>
        <p:sp>
          <p:nvSpPr>
            <p:cNvPr id="47" name="Shape 871"/>
            <p:cNvSpPr/>
            <p:nvPr/>
          </p:nvSpPr>
          <p:spPr>
            <a:xfrm>
              <a:off x="295095" y="8144490"/>
              <a:ext cx="3509377" cy="8138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600" dirty="0"/>
                <a:t>Geographic equity</a:t>
              </a:r>
            </a:p>
          </p:txBody>
        </p:sp>
      </p:grpSp>
      <p:sp>
        <p:nvSpPr>
          <p:cNvPr id="48" name="Shape 873"/>
          <p:cNvSpPr/>
          <p:nvPr/>
        </p:nvSpPr>
        <p:spPr>
          <a:xfrm>
            <a:off x="5198245" y="2907621"/>
            <a:ext cx="2664793" cy="997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1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50" dirty="0">
                <a:solidFill>
                  <a:srgbClr val="595959"/>
                </a:solidFill>
              </a:rPr>
              <a:t>A continuously regenerating economy…</a:t>
            </a:r>
          </a:p>
        </p:txBody>
      </p:sp>
      <p:sp>
        <p:nvSpPr>
          <p:cNvPr id="52" name="Shape 874"/>
          <p:cNvSpPr/>
          <p:nvPr/>
        </p:nvSpPr>
        <p:spPr>
          <a:xfrm>
            <a:off x="5160187" y="4017728"/>
            <a:ext cx="2273018" cy="997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1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50" dirty="0">
                <a:solidFill>
                  <a:srgbClr val="595959"/>
                </a:solidFill>
              </a:rPr>
              <a:t>…with good </a:t>
            </a:r>
            <a:endParaRPr lang="en-US" sz="2050" dirty="0">
              <a:solidFill>
                <a:srgbClr val="595959"/>
              </a:solidFill>
            </a:endParaRPr>
          </a:p>
          <a:p>
            <a:r>
              <a:rPr sz="2050" dirty="0">
                <a:solidFill>
                  <a:srgbClr val="595959"/>
                </a:solidFill>
              </a:rPr>
              <a:t>jobs and rising incomes…</a:t>
            </a:r>
          </a:p>
        </p:txBody>
      </p:sp>
      <p:sp>
        <p:nvSpPr>
          <p:cNvPr id="53" name="Shape 875"/>
          <p:cNvSpPr/>
          <p:nvPr/>
        </p:nvSpPr>
        <p:spPr>
          <a:xfrm>
            <a:off x="5079319" y="5392609"/>
            <a:ext cx="2434754" cy="366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1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50" dirty="0">
                <a:solidFill>
                  <a:srgbClr val="595959"/>
                </a:solidFill>
              </a:rPr>
              <a:t>…for everyone.</a:t>
            </a:r>
          </a:p>
        </p:txBody>
      </p:sp>
    </p:spTree>
    <p:extLst>
      <p:ext uri="{BB962C8B-B14F-4D97-AF65-F5344CB8AC3E}">
        <p14:creationId xmlns:p14="http://schemas.microsoft.com/office/powerpoint/2010/main" val="11871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Single Corner Rectangle 2"/>
          <p:cNvSpPr/>
          <p:nvPr/>
        </p:nvSpPr>
        <p:spPr>
          <a:xfrm>
            <a:off x="1543155" y="1953646"/>
            <a:ext cx="2742198" cy="3295444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4871" y="2170841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7" name="Snip Single Corner Rectangle 6"/>
          <p:cNvSpPr/>
          <p:nvPr/>
        </p:nvSpPr>
        <p:spPr>
          <a:xfrm>
            <a:off x="4729281" y="1953648"/>
            <a:ext cx="2742198" cy="3295444"/>
          </a:xfrm>
          <a:prstGeom prst="snip1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0997" y="2170843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11" name="Snip Single Corner Rectangle 10"/>
          <p:cNvSpPr/>
          <p:nvPr/>
        </p:nvSpPr>
        <p:spPr>
          <a:xfrm>
            <a:off x="7915407" y="1953648"/>
            <a:ext cx="2742198" cy="3295444"/>
          </a:xfrm>
          <a:prstGeom prst="snip1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67123" y="2170843"/>
            <a:ext cx="43909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543155" y="1953648"/>
            <a:ext cx="0" cy="3295444"/>
          </a:xfrm>
          <a:prstGeom prst="line">
            <a:avLst/>
          </a:prstGeom>
          <a:ln w="63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27727" y="2755615"/>
            <a:ext cx="21794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Chicago fares on inclusive growth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72550" y="2755615"/>
            <a:ext cx="2280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Structural dynamics complicate progress</a:t>
            </a:r>
            <a:endParaRPr lang="en-US" sz="2800" dirty="0">
              <a:solidFill>
                <a:schemeClr val="bg1">
                  <a:lumMod val="65000"/>
                </a:schemeClr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47725" y="2755617"/>
            <a:ext cx="22803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emerging framework for action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0178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174" y="2761383"/>
            <a:ext cx="7778674" cy="3696409"/>
          </a:xfrm>
          <a:prstGeom prst="rect">
            <a:avLst/>
          </a:prstGeom>
        </p:spPr>
      </p:pic>
      <p:sp>
        <p:nvSpPr>
          <p:cNvPr id="2" name="Parallelogram 1"/>
          <p:cNvSpPr/>
          <p:nvPr/>
        </p:nvSpPr>
        <p:spPr>
          <a:xfrm>
            <a:off x="-226245" y="-953996"/>
            <a:ext cx="9984665" cy="492629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-943363"/>
            <a:ext cx="9653986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Market demand for place has shifted over time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173263" y="-943362"/>
            <a:ext cx="623713" cy="417888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-943362"/>
            <a:ext cx="623713" cy="417888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211819" y="-943362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grpSp>
        <p:nvGrpSpPr>
          <p:cNvPr id="18" name="Group 404"/>
          <p:cNvGrpSpPr>
            <a:grpSpLocks noChangeAspect="1"/>
          </p:cNvGrpSpPr>
          <p:nvPr/>
        </p:nvGrpSpPr>
        <p:grpSpPr>
          <a:xfrm>
            <a:off x="14458939" y="3470818"/>
            <a:ext cx="3922824" cy="3195032"/>
            <a:chOff x="-754871" y="-2207118"/>
            <a:chExt cx="8007516" cy="6521901"/>
          </a:xfrm>
        </p:grpSpPr>
        <p:graphicFrame>
          <p:nvGraphicFramePr>
            <p:cNvPr id="19" name="Chart 400"/>
            <p:cNvGraphicFramePr/>
            <p:nvPr/>
          </p:nvGraphicFramePr>
          <p:xfrm>
            <a:off x="-280555" y="-2207118"/>
            <a:ext cx="7533200" cy="53100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0" name="Shape 401"/>
            <p:cNvSpPr/>
            <p:nvPr/>
          </p:nvSpPr>
          <p:spPr>
            <a:xfrm>
              <a:off x="-29706" y="2509731"/>
              <a:ext cx="7148295" cy="0"/>
            </a:xfrm>
            <a:prstGeom prst="line">
              <a:avLst/>
            </a:prstGeom>
            <a:noFill/>
            <a:ln w="12700" cap="flat">
              <a:solidFill>
                <a:srgbClr val="63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/>
            </a:p>
          </p:txBody>
        </p:sp>
        <p:sp>
          <p:nvSpPr>
            <p:cNvPr id="22" name="Shape 403"/>
            <p:cNvSpPr/>
            <p:nvPr/>
          </p:nvSpPr>
          <p:spPr>
            <a:xfrm rot="18900000">
              <a:off x="1207846" y="3477112"/>
              <a:ext cx="2390515" cy="837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3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20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Chicago</a:t>
              </a:r>
            </a:p>
          </p:txBody>
        </p:sp>
        <p:sp>
          <p:nvSpPr>
            <p:cNvPr id="25" name="Shape 402"/>
            <p:cNvSpPr/>
            <p:nvPr/>
          </p:nvSpPr>
          <p:spPr>
            <a:xfrm rot="18900000">
              <a:off x="-754871" y="3180445"/>
              <a:ext cx="2980328" cy="111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Largest 100 </a:t>
              </a:r>
            </a:p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metro average</a:t>
              </a:r>
            </a:p>
          </p:txBody>
        </p:sp>
      </p:grpSp>
      <p:sp>
        <p:nvSpPr>
          <p:cNvPr id="14" name="Shape 821"/>
          <p:cNvSpPr/>
          <p:nvPr/>
        </p:nvSpPr>
        <p:spPr>
          <a:xfrm>
            <a:off x="-4253948" y="4258511"/>
            <a:ext cx="3439291" cy="154914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b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-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1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.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5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percentage pt.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decrease in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tech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employment share</a:t>
            </a:r>
            <a:endParaRPr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graphicFrame>
        <p:nvGraphicFramePr>
          <p:cNvPr id="15" name="Chart 811"/>
          <p:cNvGraphicFramePr>
            <a:graphicFrameLocks noChangeAspect="1"/>
          </p:cNvGraphicFramePr>
          <p:nvPr/>
        </p:nvGraphicFramePr>
        <p:xfrm>
          <a:off x="12724399" y="-1565260"/>
          <a:ext cx="7878639" cy="311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Shape 824"/>
          <p:cNvSpPr/>
          <p:nvPr/>
        </p:nvSpPr>
        <p:spPr>
          <a:xfrm>
            <a:off x="8602376" y="7606032"/>
            <a:ext cx="3281373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3" name="Shape 825"/>
          <p:cNvSpPr/>
          <p:nvPr/>
        </p:nvSpPr>
        <p:spPr>
          <a:xfrm>
            <a:off x="11883748" y="7606032"/>
            <a:ext cx="3281372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26" name="Shape 827"/>
          <p:cNvSpPr/>
          <p:nvPr/>
        </p:nvSpPr>
        <p:spPr>
          <a:xfrm>
            <a:off x="9642825" y="9206445"/>
            <a:ext cx="4481846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2016</a:t>
            </a:r>
          </a:p>
        </p:txBody>
      </p:sp>
      <p:sp>
        <p:nvSpPr>
          <p:cNvPr id="27" name="Shape 819"/>
          <p:cNvSpPr/>
          <p:nvPr/>
        </p:nvSpPr>
        <p:spPr>
          <a:xfrm>
            <a:off x="5274517" y="7670720"/>
            <a:ext cx="1780589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8" name="Shape 820"/>
          <p:cNvSpPr/>
          <p:nvPr/>
        </p:nvSpPr>
        <p:spPr>
          <a:xfrm>
            <a:off x="6622963" y="9144975"/>
            <a:ext cx="1979413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4310658" y="2287280"/>
            <a:ext cx="3647735" cy="3781289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35" name="Parallelogram 34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174147" y="322764"/>
            <a:ext cx="9387286" cy="3611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Northeast Ohio is aligning transportation and community investments around job hubs</a:t>
            </a:r>
          </a:p>
        </p:txBody>
      </p:sp>
      <p:sp>
        <p:nvSpPr>
          <p:cNvPr id="49" name="Flowchart: Data 48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0" name="Flowchart: Data 49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219200" y="1743960"/>
            <a:ext cx="3268097" cy="2757795"/>
            <a:chOff x="1187116" y="2000632"/>
            <a:chExt cx="3268097" cy="2757795"/>
          </a:xfrm>
        </p:grpSpPr>
        <p:sp>
          <p:nvSpPr>
            <p:cNvPr id="34" name="Shape 906"/>
            <p:cNvSpPr/>
            <p:nvPr/>
          </p:nvSpPr>
          <p:spPr>
            <a:xfrm>
              <a:off x="1187116" y="2000632"/>
              <a:ext cx="3268097" cy="10515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lvl="0"/>
              <a:r>
                <a:rPr lang="en-US" sz="2500" b="1" dirty="0">
                  <a:solidFill>
                    <a:srgbClr val="59595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Northeast Ohio</a:t>
              </a:r>
              <a:endParaRPr sz="25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>
                <a:defRPr sz="4000" i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solidFill>
                    <a:srgbClr val="595959"/>
                  </a:solidFill>
                </a:rPr>
                <a:t>The Fund for our </a:t>
              </a:r>
            </a:p>
            <a:p>
              <a:pPr>
                <a:defRPr sz="4000" i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solidFill>
                    <a:srgbClr val="595959"/>
                  </a:solidFill>
                </a:rPr>
                <a:t>Economic Future</a:t>
              </a:r>
            </a:p>
          </p:txBody>
        </p:sp>
        <p:sp>
          <p:nvSpPr>
            <p:cNvPr id="37" name="Shape 909"/>
            <p:cNvSpPr/>
            <p:nvPr/>
          </p:nvSpPr>
          <p:spPr>
            <a:xfrm>
              <a:off x="3914528" y="4493265"/>
              <a:ext cx="265162" cy="265162"/>
            </a:xfrm>
            <a:prstGeom prst="ellipse">
              <a:avLst/>
            </a:prstGeom>
            <a:solidFill>
              <a:srgbClr val="FFA941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5000">
                  <a:latin typeface="+mn-lt"/>
                  <a:ea typeface="+mn-ea"/>
                  <a:cs typeface="+mn-cs"/>
                  <a:sym typeface="Helvetica Light"/>
                </a:defRPr>
              </a:pPr>
              <a:endParaRPr sz="2500"/>
            </a:p>
          </p:txBody>
        </p:sp>
      </p:grpSp>
      <p:pic>
        <p:nvPicPr>
          <p:cNvPr id="8" name="Screen Shot 2017-10-18 at 3.23.53 PM.png">
            <a:extLst>
              <a:ext uri="{FF2B5EF4-FFF2-40B4-BE49-F238E27FC236}">
                <a16:creationId xmlns:a16="http://schemas.microsoft.com/office/drawing/2014/main" xmlns="" id="{78F70FCE-FC08-F44A-918E-AE263BCECE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872"/>
          <a:stretch>
            <a:fillRect/>
          </a:stretch>
        </p:blipFill>
        <p:spPr>
          <a:xfrm>
            <a:off x="6200989" y="1488962"/>
            <a:ext cx="4219082" cy="3644992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6C9C000-1F31-E64B-86A9-834DBDAAC884}"/>
              </a:ext>
            </a:extLst>
          </p:cNvPr>
          <p:cNvSpPr txBox="1"/>
          <p:nvPr/>
        </p:nvSpPr>
        <p:spPr>
          <a:xfrm>
            <a:off x="6244067" y="5369038"/>
            <a:ext cx="34099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-114300" algn="l">
              <a:buSzPct val="200000"/>
              <a:buChar char="•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595959"/>
                </a:solidFill>
              </a:rPr>
              <a:t>Traded-sector employment</a:t>
            </a:r>
          </a:p>
          <a:p>
            <a:pPr algn="l">
              <a:defRPr sz="1500">
                <a:latin typeface="Helvetica"/>
                <a:ea typeface="Helvetica"/>
                <a:cs typeface="Helvetica"/>
                <a:sym typeface="Helvetica"/>
              </a:defRPr>
            </a:pPr>
            <a:endParaRPr lang="en-US" sz="600" dirty="0">
              <a:solidFill>
                <a:srgbClr val="595959"/>
              </a:solidFill>
            </a:endParaRPr>
          </a:p>
          <a:p>
            <a:pPr marL="114300" indent="-114300" algn="l">
              <a:buSzPct val="200000"/>
              <a:buChar char="•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595959"/>
                </a:solidFill>
              </a:rPr>
              <a:t> Infrastructure connectivity</a:t>
            </a:r>
          </a:p>
          <a:p>
            <a:pPr algn="l">
              <a:defRPr sz="1500">
                <a:latin typeface="Helvetica"/>
                <a:ea typeface="Helvetica"/>
                <a:cs typeface="Helvetica"/>
                <a:sym typeface="Helvetica"/>
              </a:defRPr>
            </a:pPr>
            <a:endParaRPr lang="en-US" sz="600" dirty="0">
              <a:solidFill>
                <a:srgbClr val="595959"/>
              </a:solidFill>
            </a:endParaRPr>
          </a:p>
          <a:p>
            <a:pPr marL="114300" indent="-114300" algn="l">
              <a:buSzPct val="200000"/>
              <a:buChar char="•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595959"/>
                </a:solidFill>
              </a:rPr>
              <a:t> Placemaking and amenities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86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93"/>
          <p:cNvSpPr/>
          <p:nvPr/>
        </p:nvSpPr>
        <p:spPr>
          <a:xfrm>
            <a:off x="95139" y="2747872"/>
            <a:ext cx="2543309" cy="35900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Shape 396"/>
          <p:cNvSpPr/>
          <p:nvPr/>
        </p:nvSpPr>
        <p:spPr>
          <a:xfrm>
            <a:off x="2781300" y="2747873"/>
            <a:ext cx="3249992" cy="35900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4" name="Shape 404"/>
          <p:cNvSpPr/>
          <p:nvPr/>
        </p:nvSpPr>
        <p:spPr>
          <a:xfrm>
            <a:off x="9992216" y="2622461"/>
            <a:ext cx="2452019" cy="35900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8" name="Shape 401"/>
          <p:cNvSpPr/>
          <p:nvPr/>
        </p:nvSpPr>
        <p:spPr>
          <a:xfrm>
            <a:off x="6174144" y="2747872"/>
            <a:ext cx="3331695" cy="35900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 sz="16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Parallelogram 1"/>
          <p:cNvSpPr/>
          <p:nvPr/>
        </p:nvSpPr>
        <p:spPr>
          <a:xfrm>
            <a:off x="-226245" y="-953996"/>
            <a:ext cx="9984665" cy="492629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-943363"/>
            <a:ext cx="9653986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Market demand for place has shifted over time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173263" y="-943362"/>
            <a:ext cx="623713" cy="417888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-943362"/>
            <a:ext cx="623713" cy="417888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211819" y="-943362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grpSp>
        <p:nvGrpSpPr>
          <p:cNvPr id="18" name="Group 404"/>
          <p:cNvGrpSpPr>
            <a:grpSpLocks noChangeAspect="1"/>
          </p:cNvGrpSpPr>
          <p:nvPr/>
        </p:nvGrpSpPr>
        <p:grpSpPr>
          <a:xfrm>
            <a:off x="14458939" y="3470818"/>
            <a:ext cx="3922824" cy="3195032"/>
            <a:chOff x="-754871" y="-2207118"/>
            <a:chExt cx="8007516" cy="6521901"/>
          </a:xfrm>
        </p:grpSpPr>
        <p:graphicFrame>
          <p:nvGraphicFramePr>
            <p:cNvPr id="19" name="Chart 400"/>
            <p:cNvGraphicFramePr/>
            <p:nvPr/>
          </p:nvGraphicFramePr>
          <p:xfrm>
            <a:off x="-280555" y="-2207118"/>
            <a:ext cx="7533200" cy="53100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Shape 401"/>
            <p:cNvSpPr/>
            <p:nvPr/>
          </p:nvSpPr>
          <p:spPr>
            <a:xfrm>
              <a:off x="-29706" y="2509731"/>
              <a:ext cx="7148295" cy="0"/>
            </a:xfrm>
            <a:prstGeom prst="line">
              <a:avLst/>
            </a:prstGeom>
            <a:noFill/>
            <a:ln w="12700" cap="flat">
              <a:solidFill>
                <a:srgbClr val="63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/>
            </a:p>
          </p:txBody>
        </p:sp>
        <p:sp>
          <p:nvSpPr>
            <p:cNvPr id="22" name="Shape 403"/>
            <p:cNvSpPr/>
            <p:nvPr/>
          </p:nvSpPr>
          <p:spPr>
            <a:xfrm rot="18900000">
              <a:off x="1207846" y="3477112"/>
              <a:ext cx="2390515" cy="837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3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20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Chicago</a:t>
              </a:r>
            </a:p>
          </p:txBody>
        </p:sp>
        <p:sp>
          <p:nvSpPr>
            <p:cNvPr id="25" name="Shape 402"/>
            <p:cNvSpPr/>
            <p:nvPr/>
          </p:nvSpPr>
          <p:spPr>
            <a:xfrm rot="18900000">
              <a:off x="-754871" y="3180445"/>
              <a:ext cx="2980328" cy="111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Largest 100 </a:t>
              </a:r>
            </a:p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metro average</a:t>
              </a:r>
            </a:p>
          </p:txBody>
        </p:sp>
      </p:grpSp>
      <p:sp>
        <p:nvSpPr>
          <p:cNvPr id="14" name="Shape 821"/>
          <p:cNvSpPr/>
          <p:nvPr/>
        </p:nvSpPr>
        <p:spPr>
          <a:xfrm>
            <a:off x="-4253948" y="4258511"/>
            <a:ext cx="3439291" cy="154914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b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-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1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.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5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percentage pt.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decrease in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tech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employment share</a:t>
            </a:r>
            <a:endParaRPr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graphicFrame>
        <p:nvGraphicFramePr>
          <p:cNvPr id="15" name="Chart 811"/>
          <p:cNvGraphicFramePr>
            <a:graphicFrameLocks noChangeAspect="1"/>
          </p:cNvGraphicFramePr>
          <p:nvPr/>
        </p:nvGraphicFramePr>
        <p:xfrm>
          <a:off x="12724399" y="-1565260"/>
          <a:ext cx="7878639" cy="311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Shape 824"/>
          <p:cNvSpPr/>
          <p:nvPr/>
        </p:nvSpPr>
        <p:spPr>
          <a:xfrm>
            <a:off x="8602376" y="7606032"/>
            <a:ext cx="3281373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3" name="Shape 825"/>
          <p:cNvSpPr/>
          <p:nvPr/>
        </p:nvSpPr>
        <p:spPr>
          <a:xfrm>
            <a:off x="11883748" y="7606032"/>
            <a:ext cx="3281372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26" name="Shape 827"/>
          <p:cNvSpPr/>
          <p:nvPr/>
        </p:nvSpPr>
        <p:spPr>
          <a:xfrm>
            <a:off x="9642825" y="9206445"/>
            <a:ext cx="4481846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2016</a:t>
            </a:r>
          </a:p>
        </p:txBody>
      </p:sp>
      <p:sp>
        <p:nvSpPr>
          <p:cNvPr id="27" name="Shape 819"/>
          <p:cNvSpPr/>
          <p:nvPr/>
        </p:nvSpPr>
        <p:spPr>
          <a:xfrm>
            <a:off x="5274517" y="7670720"/>
            <a:ext cx="1780589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8" name="Shape 820"/>
          <p:cNvSpPr/>
          <p:nvPr/>
        </p:nvSpPr>
        <p:spPr>
          <a:xfrm>
            <a:off x="6622963" y="9144975"/>
            <a:ext cx="1979413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4310658" y="2287280"/>
            <a:ext cx="3647735" cy="3781289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pic>
        <p:nvPicPr>
          <p:cNvPr id="31" name="amazon1250.jpg"/>
          <p:cNvPicPr>
            <a:picLocks noChangeAspect="1"/>
          </p:cNvPicPr>
          <p:nvPr/>
        </p:nvPicPr>
        <p:blipFill>
          <a:blip r:embed="rId5"/>
          <a:srcRect l="13383" t="25827" r="13158" b="22248"/>
          <a:stretch>
            <a:fillRect/>
          </a:stretch>
        </p:blipFill>
        <p:spPr>
          <a:xfrm>
            <a:off x="4144523" y="1397381"/>
            <a:ext cx="3773537" cy="1069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223" extrusionOk="0">
                <a:moveTo>
                  <a:pt x="9760" y="3"/>
                </a:moveTo>
                <a:cubicBezTo>
                  <a:pt x="9460" y="29"/>
                  <a:pt x="9159" y="232"/>
                  <a:pt x="8976" y="598"/>
                </a:cubicBezTo>
                <a:cubicBezTo>
                  <a:pt x="8676" y="1197"/>
                  <a:pt x="8458" y="2211"/>
                  <a:pt x="8458" y="3012"/>
                </a:cubicBezTo>
                <a:cubicBezTo>
                  <a:pt x="8458" y="3397"/>
                  <a:pt x="8523" y="3519"/>
                  <a:pt x="8790" y="3647"/>
                </a:cubicBezTo>
                <a:cubicBezTo>
                  <a:pt x="8983" y="3739"/>
                  <a:pt x="9131" y="3709"/>
                  <a:pt x="9144" y="3572"/>
                </a:cubicBezTo>
                <a:cubicBezTo>
                  <a:pt x="9157" y="3443"/>
                  <a:pt x="9228" y="3058"/>
                  <a:pt x="9306" y="2717"/>
                </a:cubicBezTo>
                <a:cubicBezTo>
                  <a:pt x="9576" y="1522"/>
                  <a:pt x="10205" y="2172"/>
                  <a:pt x="10205" y="3647"/>
                </a:cubicBezTo>
                <a:cubicBezTo>
                  <a:pt x="10205" y="4464"/>
                  <a:pt x="10099" y="4677"/>
                  <a:pt x="9526" y="5010"/>
                </a:cubicBezTo>
                <a:cubicBezTo>
                  <a:pt x="8941" y="5348"/>
                  <a:pt x="8613" y="6009"/>
                  <a:pt x="8440" y="7208"/>
                </a:cubicBezTo>
                <a:cubicBezTo>
                  <a:pt x="8201" y="8865"/>
                  <a:pt x="8360" y="11225"/>
                  <a:pt x="8759" y="11935"/>
                </a:cubicBezTo>
                <a:cubicBezTo>
                  <a:pt x="9107" y="12553"/>
                  <a:pt x="9708" y="12334"/>
                  <a:pt x="10032" y="11474"/>
                </a:cubicBezTo>
                <a:lnTo>
                  <a:pt x="10290" y="10785"/>
                </a:lnTo>
                <a:lnTo>
                  <a:pt x="10463" y="11549"/>
                </a:lnTo>
                <a:cubicBezTo>
                  <a:pt x="10557" y="11969"/>
                  <a:pt x="10663" y="12313"/>
                  <a:pt x="10699" y="12313"/>
                </a:cubicBezTo>
                <a:cubicBezTo>
                  <a:pt x="10734" y="12313"/>
                  <a:pt x="10888" y="11918"/>
                  <a:pt x="11041" y="11438"/>
                </a:cubicBezTo>
                <a:cubicBezTo>
                  <a:pt x="11316" y="10573"/>
                  <a:pt x="11318" y="10561"/>
                  <a:pt x="11199" y="9930"/>
                </a:cubicBezTo>
                <a:cubicBezTo>
                  <a:pt x="11105" y="9431"/>
                  <a:pt x="11069" y="8530"/>
                  <a:pt x="11040" y="5730"/>
                </a:cubicBezTo>
                <a:cubicBezTo>
                  <a:pt x="10997" y="1786"/>
                  <a:pt x="10945" y="1233"/>
                  <a:pt x="10536" y="464"/>
                </a:cubicBezTo>
                <a:cubicBezTo>
                  <a:pt x="10359" y="129"/>
                  <a:pt x="10060" y="-23"/>
                  <a:pt x="9760" y="3"/>
                </a:cubicBezTo>
                <a:close/>
                <a:moveTo>
                  <a:pt x="1457" y="11"/>
                </a:moveTo>
                <a:cubicBezTo>
                  <a:pt x="1156" y="23"/>
                  <a:pt x="852" y="201"/>
                  <a:pt x="668" y="531"/>
                </a:cubicBezTo>
                <a:cubicBezTo>
                  <a:pt x="388" y="1033"/>
                  <a:pt x="13" y="2971"/>
                  <a:pt x="126" y="3331"/>
                </a:cubicBezTo>
                <a:cubicBezTo>
                  <a:pt x="155" y="3422"/>
                  <a:pt x="328" y="3572"/>
                  <a:pt x="510" y="3662"/>
                </a:cubicBezTo>
                <a:cubicBezTo>
                  <a:pt x="754" y="3784"/>
                  <a:pt x="842" y="3747"/>
                  <a:pt x="842" y="3524"/>
                </a:cubicBezTo>
                <a:cubicBezTo>
                  <a:pt x="842" y="2904"/>
                  <a:pt x="1143" y="2095"/>
                  <a:pt x="1373" y="2095"/>
                </a:cubicBezTo>
                <a:cubicBezTo>
                  <a:pt x="1649" y="2095"/>
                  <a:pt x="1908" y="3084"/>
                  <a:pt x="1876" y="4021"/>
                </a:cubicBezTo>
                <a:cubicBezTo>
                  <a:pt x="1857" y="4590"/>
                  <a:pt x="1814" y="4663"/>
                  <a:pt x="1296" y="4962"/>
                </a:cubicBezTo>
                <a:cubicBezTo>
                  <a:pt x="652" y="5335"/>
                  <a:pt x="382" y="5805"/>
                  <a:pt x="160" y="6948"/>
                </a:cubicBezTo>
                <a:cubicBezTo>
                  <a:pt x="-146" y="8530"/>
                  <a:pt x="8" y="11296"/>
                  <a:pt x="438" y="11947"/>
                </a:cubicBezTo>
                <a:cubicBezTo>
                  <a:pt x="564" y="12138"/>
                  <a:pt x="793" y="12295"/>
                  <a:pt x="947" y="12297"/>
                </a:cubicBezTo>
                <a:cubicBezTo>
                  <a:pt x="1237" y="12302"/>
                  <a:pt x="1765" y="11605"/>
                  <a:pt x="1855" y="11100"/>
                </a:cubicBezTo>
                <a:cubicBezTo>
                  <a:pt x="1890" y="10899"/>
                  <a:pt x="1977" y="11054"/>
                  <a:pt x="2138" y="11596"/>
                </a:cubicBezTo>
                <a:lnTo>
                  <a:pt x="2370" y="12380"/>
                </a:lnTo>
                <a:lnTo>
                  <a:pt x="2655" y="11596"/>
                </a:lnTo>
                <a:cubicBezTo>
                  <a:pt x="2973" y="10719"/>
                  <a:pt x="2991" y="10491"/>
                  <a:pt x="2816" y="9630"/>
                </a:cubicBezTo>
                <a:cubicBezTo>
                  <a:pt x="2716" y="9138"/>
                  <a:pt x="2691" y="8425"/>
                  <a:pt x="2680" y="5695"/>
                </a:cubicBezTo>
                <a:cubicBezTo>
                  <a:pt x="2664" y="1945"/>
                  <a:pt x="2596" y="1169"/>
                  <a:pt x="2222" y="464"/>
                </a:cubicBezTo>
                <a:cubicBezTo>
                  <a:pt x="2054" y="149"/>
                  <a:pt x="1757" y="-2"/>
                  <a:pt x="1457" y="11"/>
                </a:cubicBezTo>
                <a:close/>
                <a:moveTo>
                  <a:pt x="6827" y="62"/>
                </a:moveTo>
                <a:cubicBezTo>
                  <a:pt x="6572" y="53"/>
                  <a:pt x="6319" y="399"/>
                  <a:pt x="6149" y="1102"/>
                </a:cubicBezTo>
                <a:lnTo>
                  <a:pt x="5971" y="1838"/>
                </a:lnTo>
                <a:lnTo>
                  <a:pt x="5746" y="1011"/>
                </a:lnTo>
                <a:cubicBezTo>
                  <a:pt x="5402" y="-259"/>
                  <a:pt x="4791" y="-246"/>
                  <a:pt x="4496" y="1039"/>
                </a:cubicBezTo>
                <a:cubicBezTo>
                  <a:pt x="4331" y="1758"/>
                  <a:pt x="4341" y="1780"/>
                  <a:pt x="4225" y="440"/>
                </a:cubicBezTo>
                <a:cubicBezTo>
                  <a:pt x="4206" y="222"/>
                  <a:pt x="4093" y="145"/>
                  <a:pt x="3865" y="196"/>
                </a:cubicBezTo>
                <a:lnTo>
                  <a:pt x="3531" y="271"/>
                </a:lnTo>
                <a:lnTo>
                  <a:pt x="3513" y="6172"/>
                </a:lnTo>
                <a:lnTo>
                  <a:pt x="3494" y="12069"/>
                </a:lnTo>
                <a:lnTo>
                  <a:pt x="3880" y="12069"/>
                </a:lnTo>
                <a:lnTo>
                  <a:pt x="4266" y="12069"/>
                </a:lnTo>
                <a:lnTo>
                  <a:pt x="4267" y="8602"/>
                </a:lnTo>
                <a:cubicBezTo>
                  <a:pt x="4269" y="3725"/>
                  <a:pt x="4371" y="2583"/>
                  <a:pt x="4799" y="2583"/>
                </a:cubicBezTo>
                <a:cubicBezTo>
                  <a:pt x="5122" y="2583"/>
                  <a:pt x="5174" y="3313"/>
                  <a:pt x="5174" y="7866"/>
                </a:cubicBezTo>
                <a:lnTo>
                  <a:pt x="5174" y="12069"/>
                </a:lnTo>
                <a:lnTo>
                  <a:pt x="5593" y="12069"/>
                </a:lnTo>
                <a:lnTo>
                  <a:pt x="6013" y="12069"/>
                </a:lnTo>
                <a:lnTo>
                  <a:pt x="6013" y="7921"/>
                </a:lnTo>
                <a:cubicBezTo>
                  <a:pt x="6013" y="3842"/>
                  <a:pt x="6015" y="3765"/>
                  <a:pt x="6184" y="3178"/>
                </a:cubicBezTo>
                <a:cubicBezTo>
                  <a:pt x="6394" y="2446"/>
                  <a:pt x="6577" y="2421"/>
                  <a:pt x="6752" y="3095"/>
                </a:cubicBezTo>
                <a:cubicBezTo>
                  <a:pt x="6871" y="3549"/>
                  <a:pt x="6889" y="4081"/>
                  <a:pt x="6908" y="7838"/>
                </a:cubicBezTo>
                <a:lnTo>
                  <a:pt x="6930" y="12069"/>
                </a:lnTo>
                <a:lnTo>
                  <a:pt x="7310" y="12069"/>
                </a:lnTo>
                <a:lnTo>
                  <a:pt x="7690" y="12069"/>
                </a:lnTo>
                <a:lnTo>
                  <a:pt x="7690" y="6979"/>
                </a:lnTo>
                <a:lnTo>
                  <a:pt x="7690" y="1890"/>
                </a:lnTo>
                <a:lnTo>
                  <a:pt x="7511" y="1149"/>
                </a:lnTo>
                <a:cubicBezTo>
                  <a:pt x="7338" y="435"/>
                  <a:pt x="7082" y="70"/>
                  <a:pt x="6827" y="62"/>
                </a:cubicBezTo>
                <a:close/>
                <a:moveTo>
                  <a:pt x="19659" y="62"/>
                </a:moveTo>
                <a:cubicBezTo>
                  <a:pt x="19388" y="-18"/>
                  <a:pt x="19108" y="307"/>
                  <a:pt x="18936" y="1070"/>
                </a:cubicBezTo>
                <a:cubicBezTo>
                  <a:pt x="18749" y="1898"/>
                  <a:pt x="18703" y="1881"/>
                  <a:pt x="18658" y="984"/>
                </a:cubicBezTo>
                <a:cubicBezTo>
                  <a:pt x="18624" y="303"/>
                  <a:pt x="18606" y="271"/>
                  <a:pt x="18275" y="271"/>
                </a:cubicBezTo>
                <a:lnTo>
                  <a:pt x="17925" y="271"/>
                </a:lnTo>
                <a:lnTo>
                  <a:pt x="17907" y="6172"/>
                </a:lnTo>
                <a:lnTo>
                  <a:pt x="17888" y="12069"/>
                </a:lnTo>
                <a:lnTo>
                  <a:pt x="18309" y="12069"/>
                </a:lnTo>
                <a:lnTo>
                  <a:pt x="18729" y="12069"/>
                </a:lnTo>
                <a:lnTo>
                  <a:pt x="18729" y="8165"/>
                </a:lnTo>
                <a:cubicBezTo>
                  <a:pt x="18729" y="5214"/>
                  <a:pt x="18755" y="4092"/>
                  <a:pt x="18832" y="3572"/>
                </a:cubicBezTo>
                <a:cubicBezTo>
                  <a:pt x="18994" y="2479"/>
                  <a:pt x="19269" y="2271"/>
                  <a:pt x="19498" y="3068"/>
                </a:cubicBezTo>
                <a:cubicBezTo>
                  <a:pt x="19627" y="3517"/>
                  <a:pt x="19638" y="3881"/>
                  <a:pt x="19638" y="7814"/>
                </a:cubicBezTo>
                <a:lnTo>
                  <a:pt x="19638" y="12069"/>
                </a:lnTo>
                <a:lnTo>
                  <a:pt x="20064" y="12069"/>
                </a:lnTo>
                <a:lnTo>
                  <a:pt x="20491" y="12069"/>
                </a:lnTo>
                <a:lnTo>
                  <a:pt x="20463" y="7141"/>
                </a:lnTo>
                <a:cubicBezTo>
                  <a:pt x="20442" y="3177"/>
                  <a:pt x="20414" y="2070"/>
                  <a:pt x="20322" y="1476"/>
                </a:cubicBezTo>
                <a:cubicBezTo>
                  <a:pt x="20191" y="624"/>
                  <a:pt x="19930" y="142"/>
                  <a:pt x="19659" y="62"/>
                </a:cubicBezTo>
                <a:close/>
                <a:moveTo>
                  <a:pt x="15902" y="78"/>
                </a:moveTo>
                <a:cubicBezTo>
                  <a:pt x="15812" y="85"/>
                  <a:pt x="15723" y="122"/>
                  <a:pt x="15639" y="188"/>
                </a:cubicBezTo>
                <a:cubicBezTo>
                  <a:pt x="14938" y="737"/>
                  <a:pt x="14573" y="2816"/>
                  <a:pt x="14576" y="6247"/>
                </a:cubicBezTo>
                <a:cubicBezTo>
                  <a:pt x="14579" y="8930"/>
                  <a:pt x="14805" y="10744"/>
                  <a:pt x="15258" y="11710"/>
                </a:cubicBezTo>
                <a:cubicBezTo>
                  <a:pt x="15509" y="12246"/>
                  <a:pt x="15615" y="12325"/>
                  <a:pt x="16012" y="12258"/>
                </a:cubicBezTo>
                <a:cubicBezTo>
                  <a:pt x="16602" y="12158"/>
                  <a:pt x="16920" y="11387"/>
                  <a:pt x="17177" y="9429"/>
                </a:cubicBezTo>
                <a:cubicBezTo>
                  <a:pt x="17567" y="6462"/>
                  <a:pt x="17311" y="2048"/>
                  <a:pt x="16673" y="736"/>
                </a:cubicBezTo>
                <a:cubicBezTo>
                  <a:pt x="16456" y="291"/>
                  <a:pt x="16172" y="55"/>
                  <a:pt x="15902" y="78"/>
                </a:cubicBezTo>
                <a:close/>
                <a:moveTo>
                  <a:pt x="11882" y="137"/>
                </a:moveTo>
                <a:lnTo>
                  <a:pt x="11882" y="1236"/>
                </a:lnTo>
                <a:lnTo>
                  <a:pt x="11882" y="2339"/>
                </a:lnTo>
                <a:lnTo>
                  <a:pt x="12428" y="2339"/>
                </a:lnTo>
                <a:cubicBezTo>
                  <a:pt x="12729" y="2339"/>
                  <a:pt x="12994" y="2401"/>
                  <a:pt x="13016" y="2477"/>
                </a:cubicBezTo>
                <a:cubicBezTo>
                  <a:pt x="13038" y="2552"/>
                  <a:pt x="12760" y="4100"/>
                  <a:pt x="12399" y="5920"/>
                </a:cubicBezTo>
                <a:cubicBezTo>
                  <a:pt x="11766" y="9106"/>
                  <a:pt x="11741" y="9277"/>
                  <a:pt x="11741" y="10556"/>
                </a:cubicBezTo>
                <a:cubicBezTo>
                  <a:pt x="11741" y="11821"/>
                  <a:pt x="11749" y="11875"/>
                  <a:pt x="11899" y="11710"/>
                </a:cubicBezTo>
                <a:cubicBezTo>
                  <a:pt x="12419" y="11141"/>
                  <a:pt x="12776" y="10855"/>
                  <a:pt x="12964" y="10855"/>
                </a:cubicBezTo>
                <a:cubicBezTo>
                  <a:pt x="13152" y="10855"/>
                  <a:pt x="13511" y="11141"/>
                  <a:pt x="14030" y="11710"/>
                </a:cubicBezTo>
                <a:cubicBezTo>
                  <a:pt x="14179" y="11873"/>
                  <a:pt x="14187" y="11819"/>
                  <a:pt x="14187" y="10666"/>
                </a:cubicBezTo>
                <a:cubicBezTo>
                  <a:pt x="14187" y="9473"/>
                  <a:pt x="14181" y="9439"/>
                  <a:pt x="13909" y="9059"/>
                </a:cubicBezTo>
                <a:cubicBezTo>
                  <a:pt x="13755" y="8846"/>
                  <a:pt x="13502" y="8599"/>
                  <a:pt x="13344" y="8512"/>
                </a:cubicBezTo>
                <a:cubicBezTo>
                  <a:pt x="13187" y="8424"/>
                  <a:pt x="13042" y="8218"/>
                  <a:pt x="13024" y="8055"/>
                </a:cubicBezTo>
                <a:cubicBezTo>
                  <a:pt x="13006" y="7891"/>
                  <a:pt x="13247" y="6488"/>
                  <a:pt x="13559" y="4935"/>
                </a:cubicBezTo>
                <a:cubicBezTo>
                  <a:pt x="14059" y="2442"/>
                  <a:pt x="14124" y="2001"/>
                  <a:pt x="14105" y="1189"/>
                </a:cubicBezTo>
                <a:lnTo>
                  <a:pt x="14082" y="271"/>
                </a:lnTo>
                <a:lnTo>
                  <a:pt x="12982" y="204"/>
                </a:lnTo>
                <a:lnTo>
                  <a:pt x="11882" y="137"/>
                </a:lnTo>
                <a:close/>
                <a:moveTo>
                  <a:pt x="15960" y="2110"/>
                </a:moveTo>
                <a:cubicBezTo>
                  <a:pt x="16069" y="2134"/>
                  <a:pt x="16183" y="2328"/>
                  <a:pt x="16285" y="2705"/>
                </a:cubicBezTo>
                <a:cubicBezTo>
                  <a:pt x="16424" y="3220"/>
                  <a:pt x="16454" y="3630"/>
                  <a:pt x="16480" y="5364"/>
                </a:cubicBezTo>
                <a:cubicBezTo>
                  <a:pt x="16518" y="7933"/>
                  <a:pt x="16460" y="9044"/>
                  <a:pt x="16247" y="9784"/>
                </a:cubicBezTo>
                <a:cubicBezTo>
                  <a:pt x="15982" y="10707"/>
                  <a:pt x="15711" y="10411"/>
                  <a:pt x="15543" y="9012"/>
                </a:cubicBezTo>
                <a:cubicBezTo>
                  <a:pt x="15425" y="8027"/>
                  <a:pt x="15411" y="4446"/>
                  <a:pt x="15522" y="3343"/>
                </a:cubicBezTo>
                <a:cubicBezTo>
                  <a:pt x="15606" y="2502"/>
                  <a:pt x="15777" y="2070"/>
                  <a:pt x="15960" y="2110"/>
                </a:cubicBezTo>
                <a:close/>
                <a:moveTo>
                  <a:pt x="9976" y="6250"/>
                </a:moveTo>
                <a:cubicBezTo>
                  <a:pt x="10175" y="6207"/>
                  <a:pt x="10219" y="6618"/>
                  <a:pt x="10189" y="7704"/>
                </a:cubicBezTo>
                <a:cubicBezTo>
                  <a:pt x="10164" y="8616"/>
                  <a:pt x="10105" y="9111"/>
                  <a:pt x="9958" y="9646"/>
                </a:cubicBezTo>
                <a:cubicBezTo>
                  <a:pt x="9711" y="10544"/>
                  <a:pt x="9491" y="10564"/>
                  <a:pt x="9296" y="9701"/>
                </a:cubicBezTo>
                <a:cubicBezTo>
                  <a:pt x="9026" y="8502"/>
                  <a:pt x="9227" y="6956"/>
                  <a:pt x="9722" y="6440"/>
                </a:cubicBezTo>
                <a:cubicBezTo>
                  <a:pt x="9825" y="6331"/>
                  <a:pt x="9909" y="6265"/>
                  <a:pt x="9976" y="6250"/>
                </a:cubicBezTo>
                <a:close/>
                <a:moveTo>
                  <a:pt x="1710" y="6392"/>
                </a:moveTo>
                <a:cubicBezTo>
                  <a:pt x="1841" y="6413"/>
                  <a:pt x="1863" y="6545"/>
                  <a:pt x="1880" y="6952"/>
                </a:cubicBezTo>
                <a:cubicBezTo>
                  <a:pt x="1918" y="7896"/>
                  <a:pt x="1764" y="9321"/>
                  <a:pt x="1565" y="9867"/>
                </a:cubicBezTo>
                <a:cubicBezTo>
                  <a:pt x="1329" y="10514"/>
                  <a:pt x="1181" y="10498"/>
                  <a:pt x="994" y="9804"/>
                </a:cubicBezTo>
                <a:cubicBezTo>
                  <a:pt x="646" y="8515"/>
                  <a:pt x="972" y="6495"/>
                  <a:pt x="1541" y="6404"/>
                </a:cubicBezTo>
                <a:cubicBezTo>
                  <a:pt x="1613" y="6393"/>
                  <a:pt x="1667" y="6385"/>
                  <a:pt x="1710" y="6392"/>
                </a:cubicBezTo>
                <a:close/>
                <a:moveTo>
                  <a:pt x="21234" y="10434"/>
                </a:moveTo>
                <a:cubicBezTo>
                  <a:pt x="21191" y="10426"/>
                  <a:pt x="21144" y="10447"/>
                  <a:pt x="21095" y="10501"/>
                </a:cubicBezTo>
                <a:cubicBezTo>
                  <a:pt x="20945" y="10667"/>
                  <a:pt x="20911" y="11954"/>
                  <a:pt x="21052" y="12151"/>
                </a:cubicBezTo>
                <a:cubicBezTo>
                  <a:pt x="21283" y="12475"/>
                  <a:pt x="21454" y="12067"/>
                  <a:pt x="21454" y="11194"/>
                </a:cubicBezTo>
                <a:cubicBezTo>
                  <a:pt x="21454" y="10746"/>
                  <a:pt x="21363" y="10459"/>
                  <a:pt x="21234" y="10434"/>
                </a:cubicBezTo>
                <a:close/>
                <a:moveTo>
                  <a:pt x="12929" y="12979"/>
                </a:moveTo>
                <a:cubicBezTo>
                  <a:pt x="12478" y="13000"/>
                  <a:pt x="11810" y="13664"/>
                  <a:pt x="11765" y="14137"/>
                </a:cubicBezTo>
                <a:cubicBezTo>
                  <a:pt x="11750" y="14288"/>
                  <a:pt x="12009" y="14381"/>
                  <a:pt x="12450" y="14381"/>
                </a:cubicBezTo>
                <a:cubicBezTo>
                  <a:pt x="13427" y="14381"/>
                  <a:pt x="13414" y="14254"/>
                  <a:pt x="12953" y="19187"/>
                </a:cubicBezTo>
                <a:cubicBezTo>
                  <a:pt x="12888" y="19878"/>
                  <a:pt x="13048" y="19674"/>
                  <a:pt x="13217" y="18848"/>
                </a:cubicBezTo>
                <a:cubicBezTo>
                  <a:pt x="13462" y="17652"/>
                  <a:pt x="13696" y="15455"/>
                  <a:pt x="13698" y="14338"/>
                </a:cubicBezTo>
                <a:cubicBezTo>
                  <a:pt x="13700" y="13112"/>
                  <a:pt x="13606" y="12947"/>
                  <a:pt x="12929" y="12979"/>
                </a:cubicBezTo>
                <a:close/>
                <a:moveTo>
                  <a:pt x="2882" y="13723"/>
                </a:moveTo>
                <a:cubicBezTo>
                  <a:pt x="2873" y="13723"/>
                  <a:pt x="2868" y="13732"/>
                  <a:pt x="2868" y="13747"/>
                </a:cubicBezTo>
                <a:cubicBezTo>
                  <a:pt x="2868" y="14356"/>
                  <a:pt x="3921" y="16963"/>
                  <a:pt x="4736" y="18376"/>
                </a:cubicBezTo>
                <a:cubicBezTo>
                  <a:pt x="5604" y="19878"/>
                  <a:pt x="6263" y="20510"/>
                  <a:pt x="7654" y="21172"/>
                </a:cubicBezTo>
                <a:cubicBezTo>
                  <a:pt x="8008" y="21341"/>
                  <a:pt x="9225" y="21063"/>
                  <a:pt x="9804" y="20680"/>
                </a:cubicBezTo>
                <a:cubicBezTo>
                  <a:pt x="11068" y="19845"/>
                  <a:pt x="12721" y="17206"/>
                  <a:pt x="12721" y="16020"/>
                </a:cubicBezTo>
                <a:cubicBezTo>
                  <a:pt x="12721" y="15587"/>
                  <a:pt x="12619" y="15657"/>
                  <a:pt x="11803" y="16674"/>
                </a:cubicBezTo>
                <a:cubicBezTo>
                  <a:pt x="10770" y="17961"/>
                  <a:pt x="10012" y="18424"/>
                  <a:pt x="8703" y="18565"/>
                </a:cubicBezTo>
                <a:cubicBezTo>
                  <a:pt x="7697" y="18673"/>
                  <a:pt x="7383" y="18614"/>
                  <a:pt x="6649" y="18179"/>
                </a:cubicBezTo>
                <a:cubicBezTo>
                  <a:pt x="5617" y="17566"/>
                  <a:pt x="4387" y="16181"/>
                  <a:pt x="3507" y="14641"/>
                </a:cubicBezTo>
                <a:cubicBezTo>
                  <a:pt x="3199" y="14103"/>
                  <a:pt x="2941" y="13728"/>
                  <a:pt x="2882" y="13723"/>
                </a:cubicBezTo>
                <a:close/>
              </a:path>
            </a:pathLst>
          </a:cu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4" name="Shape 394"/>
          <p:cNvSpPr/>
          <p:nvPr/>
        </p:nvSpPr>
        <p:spPr>
          <a:xfrm>
            <a:off x="184239" y="2845658"/>
            <a:ext cx="2425668" cy="30546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90" tIns="34290" rIns="34290" bIns="34290" numCol="1" anchor="t">
            <a:spAutoFit/>
          </a:bodyPr>
          <a:lstStyle/>
          <a:p>
            <a:pPr algn="ctr" defTabSz="685800">
              <a:defRPr sz="5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750" dirty="0">
                <a:solidFill>
                  <a:srgbClr val="595959"/>
                </a:solidFill>
                <a:latin typeface="Franklin Gothic Book" panose="020B0503020102020204" pitchFamily="34" charset="0"/>
                <a:cs typeface="FrankRuehl" panose="020E0503060101010101" pitchFamily="34" charset="-79"/>
              </a:rPr>
              <a:t>TECHNICAL</a:t>
            </a:r>
          </a:p>
          <a:p>
            <a:pPr algn="ctr" defTabSz="685800">
              <a:defRPr sz="5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750" dirty="0">
                <a:solidFill>
                  <a:srgbClr val="595959"/>
                </a:solidFill>
                <a:latin typeface="Franklin Gothic Book" panose="020B0503020102020204" pitchFamily="34" charset="0"/>
                <a:cs typeface="FrankRuehl" panose="020E0503060101010101" pitchFamily="34" charset="-79"/>
              </a:rPr>
              <a:t>TALENT</a:t>
            </a:r>
          </a:p>
          <a:p>
            <a:pPr algn="ctr" defTabSz="685800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endParaRPr sz="900" dirty="0">
              <a:solidFill>
                <a:srgbClr val="595959"/>
              </a:solidFill>
              <a:latin typeface="Franklin Gothic Book" panose="020B0503020102020204" pitchFamily="34" charset="0"/>
              <a:cs typeface="FrankRuehl" panose="020E0503060101010101" pitchFamily="34" charset="-79"/>
            </a:endParaRPr>
          </a:p>
          <a:p>
            <a:pPr algn="ctr" defTabSz="685800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endParaRPr lang="en-US" sz="1500" dirty="0">
              <a:solidFill>
                <a:srgbClr val="595959"/>
              </a:solidFill>
              <a:latin typeface="Franklin Gothic Book" panose="020B0503020102020204" pitchFamily="34" charset="0"/>
              <a:cs typeface="FrankRuehl" panose="020E0503060101010101" pitchFamily="34" charset="-79"/>
            </a:endParaRPr>
          </a:p>
          <a:p>
            <a:pPr algn="ctr" defTabSz="685800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endParaRPr sz="1500" dirty="0">
              <a:solidFill>
                <a:srgbClr val="595959"/>
              </a:solidFill>
              <a:latin typeface="Franklin Gothic Book" panose="020B0503020102020204" pitchFamily="34" charset="0"/>
              <a:cs typeface="FrankRuehl" panose="020E0503060101010101" pitchFamily="34" charset="-79"/>
            </a:endParaRPr>
          </a:p>
          <a:p>
            <a:pPr algn="ctr" defTabSz="685800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595959"/>
                </a:solidFill>
                <a:latin typeface="Franklin Gothic Book" panose="020B0503020102020204" pitchFamily="34" charset="0"/>
                <a:cs typeface="FrankRuehl" panose="020E0503060101010101" pitchFamily="34" charset="-79"/>
              </a:rPr>
              <a:t>“Include information on your K-12 education programs related to computer science.”</a:t>
            </a:r>
          </a:p>
        </p:txBody>
      </p:sp>
      <p:grpSp>
        <p:nvGrpSpPr>
          <p:cNvPr id="37" name="Group 399"/>
          <p:cNvGrpSpPr/>
          <p:nvPr/>
        </p:nvGrpSpPr>
        <p:grpSpPr>
          <a:xfrm>
            <a:off x="2754461" y="2845658"/>
            <a:ext cx="3369105" cy="3303324"/>
            <a:chOff x="0" y="0"/>
            <a:chExt cx="6738206" cy="6606646"/>
          </a:xfrm>
        </p:grpSpPr>
        <p:sp>
          <p:nvSpPr>
            <p:cNvPr id="39" name="Shape 397"/>
            <p:cNvSpPr/>
            <p:nvPr/>
          </p:nvSpPr>
          <p:spPr>
            <a:xfrm>
              <a:off x="241684" y="2159275"/>
              <a:ext cx="6314914" cy="4447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/>
            <a:p>
              <a:pPr algn="ctr" defTabSz="685800"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595959"/>
                  </a:solidFill>
                  <a:latin typeface="Franklin Gothic Book" panose="020B0503020102020204" pitchFamily="34" charset="0"/>
                  <a:cs typeface="FrankRuehl" panose="020E0503060101010101" pitchFamily="34" charset="-79"/>
                </a:rPr>
                <a:t>“Sidewalks, bike lanes, trams, metro, bus, light rail, train…”</a:t>
              </a:r>
            </a:p>
            <a:p>
              <a:pPr algn="ctr" defTabSz="685800"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endParaRPr sz="2000" dirty="0">
                <a:solidFill>
                  <a:srgbClr val="595959"/>
                </a:solidFill>
                <a:latin typeface="Franklin Gothic Book" panose="020B0503020102020204" pitchFamily="34" charset="0"/>
                <a:cs typeface="FrankRuehl" panose="020E0503060101010101" pitchFamily="34" charset="-79"/>
              </a:endParaRPr>
            </a:p>
            <a:p>
              <a:pPr algn="ctr" defTabSz="685800"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595959"/>
                  </a:solidFill>
                  <a:latin typeface="Franklin Gothic Book" panose="020B0503020102020204" pitchFamily="34" charset="0"/>
                  <a:cs typeface="FrankRuehl" panose="020E0503060101010101" pitchFamily="34" charset="-79"/>
                </a:rPr>
                <a:t>“…energy-efficient lighting… as well as public plazas and pockets of green space.”</a:t>
              </a:r>
            </a:p>
          </p:txBody>
        </p:sp>
        <p:sp>
          <p:nvSpPr>
            <p:cNvPr id="40" name="Shape 398"/>
            <p:cNvSpPr/>
            <p:nvPr/>
          </p:nvSpPr>
          <p:spPr>
            <a:xfrm>
              <a:off x="0" y="0"/>
              <a:ext cx="6738206" cy="183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defTabSz="1371600">
                <a:defRPr sz="5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2750" dirty="0">
                  <a:solidFill>
                    <a:srgbClr val="595959"/>
                  </a:solidFill>
                  <a:latin typeface="Franklin Gothic Book" panose="020B0503020102020204" pitchFamily="34" charset="0"/>
                  <a:cs typeface="FrankRuehl" panose="020E0503060101010101" pitchFamily="34" charset="-79"/>
                </a:rPr>
                <a:t>SUSTAINABLE PLACEMAKING</a:t>
              </a:r>
            </a:p>
          </p:txBody>
        </p:sp>
      </p:grpSp>
      <p:sp>
        <p:nvSpPr>
          <p:cNvPr id="41" name="Shape 402"/>
          <p:cNvSpPr/>
          <p:nvPr/>
        </p:nvSpPr>
        <p:spPr>
          <a:xfrm>
            <a:off x="6236639" y="4325208"/>
            <a:ext cx="3272140" cy="1577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0" tIns="34290" rIns="34290" bIns="34290">
            <a:spAutoFit/>
          </a:bodyPr>
          <a:lstStyle/>
          <a:p>
            <a:pPr algn="ctr" defTabSz="685800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lang="en-US" sz="900" dirty="0">
              <a:solidFill>
                <a:srgbClr val="595959"/>
              </a:solidFill>
              <a:latin typeface="Franklin Gothic Book" panose="020B0503020102020204" pitchFamily="34" charset="0"/>
              <a:cs typeface="FrankRuehl" panose="020E0503060101010101" pitchFamily="34" charset="-79"/>
            </a:endParaRPr>
          </a:p>
          <a:p>
            <a:pPr algn="ctr" defTabSz="685800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sz="900" dirty="0">
              <a:solidFill>
                <a:srgbClr val="595959"/>
              </a:solidFill>
              <a:latin typeface="Franklin Gothic Book" panose="020B0503020102020204" pitchFamily="34" charset="0"/>
              <a:cs typeface="FrankRuehl" panose="020E0503060101010101" pitchFamily="34" charset="-79"/>
            </a:endParaRPr>
          </a:p>
          <a:p>
            <a:pPr algn="ctr" defTabSz="685800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595959"/>
                </a:solidFill>
                <a:latin typeface="Franklin Gothic Book" panose="020B0503020102020204" pitchFamily="34" charset="0"/>
                <a:cs typeface="FrankRuehl" panose="020E0503060101010101" pitchFamily="34" charset="-79"/>
              </a:rPr>
              <a:t>“Proximity to an international airport and major highways … optimal fiber connectivity is paramount.”</a:t>
            </a:r>
          </a:p>
        </p:txBody>
      </p:sp>
      <p:sp>
        <p:nvSpPr>
          <p:cNvPr id="42" name="Shape 403"/>
          <p:cNvSpPr/>
          <p:nvPr/>
        </p:nvSpPr>
        <p:spPr>
          <a:xfrm>
            <a:off x="6123564" y="2845658"/>
            <a:ext cx="3477748" cy="1338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0" tIns="34290" rIns="34290" bIns="34290">
            <a:spAutoFit/>
          </a:bodyPr>
          <a:lstStyle>
            <a:lvl1pPr defTabSz="1371600">
              <a:defRPr sz="5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750" dirty="0">
                <a:solidFill>
                  <a:srgbClr val="595959"/>
                </a:solidFill>
                <a:latin typeface="Franklin Gothic Book" panose="020B0503020102020204" pitchFamily="34" charset="0"/>
                <a:cs typeface="FrankRuehl" panose="020E0503060101010101" pitchFamily="34" charset="-79"/>
              </a:rPr>
              <a:t>GLOBALLY CONNECTED INFRASTRUCTURE</a:t>
            </a:r>
          </a:p>
        </p:txBody>
      </p:sp>
      <p:grpSp>
        <p:nvGrpSpPr>
          <p:cNvPr id="45" name="Group 407"/>
          <p:cNvGrpSpPr/>
          <p:nvPr/>
        </p:nvGrpSpPr>
        <p:grpSpPr>
          <a:xfrm>
            <a:off x="9675542" y="2982413"/>
            <a:ext cx="2313331" cy="2824730"/>
            <a:chOff x="345066" y="0"/>
            <a:chExt cx="4626660" cy="5649456"/>
          </a:xfrm>
        </p:grpSpPr>
        <p:sp>
          <p:nvSpPr>
            <p:cNvPr id="46" name="Shape 405"/>
            <p:cNvSpPr/>
            <p:nvPr/>
          </p:nvSpPr>
          <p:spPr>
            <a:xfrm>
              <a:off x="345066" y="2433192"/>
              <a:ext cx="4626660" cy="32162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defTabSz="1371600"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2000" dirty="0">
                  <a:solidFill>
                    <a:srgbClr val="595959"/>
                  </a:solidFill>
                  <a:latin typeface="Franklin Gothic Book" panose="020B0503020102020204" pitchFamily="34" charset="0"/>
                  <a:cs typeface="FrankRuehl" panose="020E0503060101010101" pitchFamily="34" charset="-79"/>
                </a:rPr>
                <a:t>“This project requires … the presence and support of a diverse population.”</a:t>
              </a:r>
            </a:p>
          </p:txBody>
        </p:sp>
        <p:sp>
          <p:nvSpPr>
            <p:cNvPr id="47" name="Shape 406"/>
            <p:cNvSpPr/>
            <p:nvPr/>
          </p:nvSpPr>
          <p:spPr>
            <a:xfrm>
              <a:off x="712494" y="0"/>
              <a:ext cx="4259232" cy="984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l" defTabSz="1371600">
                <a:defRPr sz="5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2750">
                  <a:solidFill>
                    <a:srgbClr val="595959"/>
                  </a:solidFill>
                  <a:latin typeface="Franklin Gothic Book" panose="020B0503020102020204" pitchFamily="34" charset="0"/>
                  <a:cs typeface="FrankRuehl" panose="020E0503060101010101" pitchFamily="34" charset="-79"/>
                </a:rPr>
                <a:t>DIVERSITY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9" name="Flowchart: Data 48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0" name="Flowchart: Data 49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-6013" y="455267"/>
            <a:ext cx="9746378" cy="5045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Amazon has signaled what the modern economy values</a:t>
            </a:r>
          </a:p>
        </p:txBody>
      </p:sp>
    </p:spTree>
    <p:extLst>
      <p:ext uri="{BB962C8B-B14F-4D97-AF65-F5344CB8AC3E}">
        <p14:creationId xmlns:p14="http://schemas.microsoft.com/office/powerpoint/2010/main" val="2427730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-573" r="-229" b="573"/>
          <a:stretch/>
        </p:blipFill>
        <p:spPr>
          <a:xfrm>
            <a:off x="33378" y="-941375"/>
            <a:ext cx="12270100" cy="81800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90330" y="-753005"/>
            <a:ext cx="12517515" cy="7611005"/>
          </a:xfrm>
          <a:prstGeom prst="rect">
            <a:avLst/>
          </a:prstGeom>
          <a:solidFill>
            <a:srgbClr val="0070C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2234" y="559959"/>
            <a:ext cx="8986933" cy="10063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Franklin Gothic Book"/>
              </a:rPr>
              <a:t>Promoting inclusive economic growth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Franklin Gothic Book"/>
              </a:rPr>
              <a:t>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63984" y="1193902"/>
            <a:ext cx="9144000" cy="7618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  <a:latin typeface="Franklin Gothic Book"/>
                <a:cs typeface="Franklin Gothic Book"/>
              </a:rPr>
              <a:t>Implications for greater Chicago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807242"/>
            <a:ext cx="12192000" cy="1050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44630" y="5921639"/>
            <a:ext cx="8897770" cy="904496"/>
            <a:chOff x="316171" y="6184412"/>
            <a:chExt cx="7333127" cy="904496"/>
          </a:xfrm>
        </p:grpSpPr>
        <p:sp>
          <p:nvSpPr>
            <p:cNvPr id="6" name="Subtitle 2"/>
            <p:cNvSpPr txBox="1">
              <a:spLocks/>
            </p:cNvSpPr>
            <p:nvPr/>
          </p:nvSpPr>
          <p:spPr>
            <a:xfrm>
              <a:off x="316171" y="6216277"/>
              <a:ext cx="7333127" cy="87263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500"/>
                </a:spcBef>
              </a:pPr>
              <a:r>
                <a:rPr lang="en-US" sz="2000" b="1" dirty="0">
                  <a:latin typeface="Franklin Gothic Book"/>
                  <a:cs typeface="Franklin Gothic Book"/>
                </a:rPr>
                <a:t>Amy Liu, Brookings Metropolitan Policy Program </a:t>
              </a:r>
              <a:r>
                <a:rPr lang="en-US" sz="2000" dirty="0">
                  <a:latin typeface="Franklin Gothic Book"/>
                  <a:cs typeface="Franklin Gothic Book"/>
                </a:rPr>
                <a:t>|        @</a:t>
              </a:r>
              <a:r>
                <a:rPr lang="en-US" sz="2000" dirty="0" err="1">
                  <a:latin typeface="Franklin Gothic Book"/>
                  <a:cs typeface="Franklin Gothic Book"/>
                </a:rPr>
                <a:t>amy_liuw</a:t>
              </a:r>
              <a:endParaRPr lang="en-US" sz="2000" dirty="0">
                <a:latin typeface="Franklin Gothic Book"/>
                <a:cs typeface="Franklin Gothic Book"/>
              </a:endParaRPr>
            </a:p>
            <a:p>
              <a:pPr>
                <a:lnSpc>
                  <a:spcPct val="100000"/>
                </a:lnSpc>
                <a:spcBef>
                  <a:spcPts val="500"/>
                </a:spcBef>
              </a:pPr>
              <a:r>
                <a:rPr lang="en-US" sz="2000" i="1" dirty="0">
                  <a:latin typeface="Franklin Gothic Book"/>
                  <a:cs typeface="Franklin Gothic Book"/>
                </a:rPr>
                <a:t>July 30, 2019</a:t>
              </a:r>
            </a:p>
            <a:p>
              <a:pPr>
                <a:lnSpc>
                  <a:spcPct val="100000"/>
                </a:lnSpc>
                <a:spcBef>
                  <a:spcPts val="500"/>
                </a:spcBef>
              </a:pPr>
              <a:endParaRPr lang="en-US" sz="1400" dirty="0">
                <a:latin typeface="Franklin Gothic Book"/>
                <a:cs typeface="Franklin Gothic Book"/>
              </a:endParaRPr>
            </a:p>
            <a:p>
              <a:pPr>
                <a:lnSpc>
                  <a:spcPct val="100000"/>
                </a:lnSpc>
                <a:spcBef>
                  <a:spcPts val="500"/>
                </a:spcBef>
              </a:pPr>
              <a:endParaRPr lang="en-US" sz="1400" dirty="0">
                <a:latin typeface="Franklin Gothic Book"/>
                <a:cs typeface="Franklin Gothic Book"/>
              </a:endParaRPr>
            </a:p>
            <a:p>
              <a:pPr>
                <a:lnSpc>
                  <a:spcPct val="100000"/>
                </a:lnSpc>
                <a:spcBef>
                  <a:spcPts val="500"/>
                </a:spcBef>
              </a:pPr>
              <a:r>
                <a:rPr lang="en-US" sz="1200" dirty="0">
                  <a:latin typeface="Franklin Gothic Book"/>
                  <a:cs typeface="Franklin Gothic Book"/>
                </a:rPr>
                <a:t>      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180" y="6184412"/>
              <a:ext cx="434920" cy="52771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t="42043" r="14447" b="42497"/>
          <a:stretch/>
        </p:blipFill>
        <p:spPr>
          <a:xfrm>
            <a:off x="9760978" y="6218124"/>
            <a:ext cx="2095322" cy="36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1161" y="-764884"/>
            <a:ext cx="9653986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Market demand for place has shifted over time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162102" y="-764883"/>
            <a:ext cx="623713" cy="417888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81380" y="-764883"/>
            <a:ext cx="623713" cy="417888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200658" y="-764883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grpSp>
        <p:nvGrpSpPr>
          <p:cNvPr id="18" name="Group 404"/>
          <p:cNvGrpSpPr>
            <a:grpSpLocks noChangeAspect="1"/>
          </p:cNvGrpSpPr>
          <p:nvPr/>
        </p:nvGrpSpPr>
        <p:grpSpPr>
          <a:xfrm>
            <a:off x="14458939" y="3470818"/>
            <a:ext cx="3922824" cy="3195032"/>
            <a:chOff x="-754871" y="-2207118"/>
            <a:chExt cx="8007516" cy="6521901"/>
          </a:xfrm>
        </p:grpSpPr>
        <p:graphicFrame>
          <p:nvGraphicFramePr>
            <p:cNvPr id="19" name="Chart 400"/>
            <p:cNvGraphicFramePr/>
            <p:nvPr/>
          </p:nvGraphicFramePr>
          <p:xfrm>
            <a:off x="-280555" y="-2207118"/>
            <a:ext cx="7533200" cy="53100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Shape 401"/>
            <p:cNvSpPr/>
            <p:nvPr/>
          </p:nvSpPr>
          <p:spPr>
            <a:xfrm>
              <a:off x="-29706" y="2509731"/>
              <a:ext cx="7148295" cy="0"/>
            </a:xfrm>
            <a:prstGeom prst="line">
              <a:avLst/>
            </a:prstGeom>
            <a:noFill/>
            <a:ln w="12700" cap="flat">
              <a:solidFill>
                <a:srgbClr val="63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/>
            </a:p>
          </p:txBody>
        </p:sp>
        <p:sp>
          <p:nvSpPr>
            <p:cNvPr id="22" name="Shape 403"/>
            <p:cNvSpPr/>
            <p:nvPr/>
          </p:nvSpPr>
          <p:spPr>
            <a:xfrm rot="18900000">
              <a:off x="1207846" y="3477112"/>
              <a:ext cx="2390515" cy="837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3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20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Chicago</a:t>
              </a:r>
            </a:p>
          </p:txBody>
        </p:sp>
        <p:sp>
          <p:nvSpPr>
            <p:cNvPr id="25" name="Shape 402"/>
            <p:cNvSpPr/>
            <p:nvPr/>
          </p:nvSpPr>
          <p:spPr>
            <a:xfrm rot="18900000">
              <a:off x="-754871" y="3180445"/>
              <a:ext cx="2980328" cy="111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Largest 100 </a:t>
              </a:r>
            </a:p>
            <a:p>
              <a:pPr algn="ctr" defTabSz="825500">
                <a:lnSpc>
                  <a:spcPct val="90000"/>
                </a:lnSpc>
                <a:defRPr sz="3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600" dirty="0">
                  <a:solidFill>
                    <a:srgbClr val="635E5E"/>
                  </a:solidFill>
                  <a:latin typeface="Franklin Gothic Book" panose="020B0503020102020204" pitchFamily="34" charset="0"/>
                </a:rPr>
                <a:t>metro average</a:t>
              </a:r>
            </a:p>
          </p:txBody>
        </p:sp>
      </p:grpSp>
      <p:sp>
        <p:nvSpPr>
          <p:cNvPr id="14" name="Shape 821"/>
          <p:cNvSpPr/>
          <p:nvPr/>
        </p:nvSpPr>
        <p:spPr>
          <a:xfrm>
            <a:off x="-4253948" y="4258511"/>
            <a:ext cx="3439291" cy="154914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b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-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1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.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5</a:t>
            </a:r>
            <a:r>
              <a:rPr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percentage pt.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decrease in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tech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employment share</a:t>
            </a:r>
            <a:endParaRPr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graphicFrame>
        <p:nvGraphicFramePr>
          <p:cNvPr id="15" name="Chart 811"/>
          <p:cNvGraphicFramePr>
            <a:graphicFrameLocks noChangeAspect="1"/>
          </p:cNvGraphicFramePr>
          <p:nvPr/>
        </p:nvGraphicFramePr>
        <p:xfrm>
          <a:off x="12724399" y="-1565260"/>
          <a:ext cx="7878639" cy="311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Shape 824"/>
          <p:cNvSpPr/>
          <p:nvPr/>
        </p:nvSpPr>
        <p:spPr>
          <a:xfrm>
            <a:off x="8602376" y="7606032"/>
            <a:ext cx="3281373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3" name="Shape 825"/>
          <p:cNvSpPr/>
          <p:nvPr/>
        </p:nvSpPr>
        <p:spPr>
          <a:xfrm>
            <a:off x="11883748" y="7606032"/>
            <a:ext cx="3281372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26" name="Shape 827"/>
          <p:cNvSpPr/>
          <p:nvPr/>
        </p:nvSpPr>
        <p:spPr>
          <a:xfrm>
            <a:off x="9642825" y="9206445"/>
            <a:ext cx="4481846" cy="4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solidFill>
                  <a:srgbClr val="767171"/>
                </a:solidFill>
                <a:latin typeface="Franklin Gothic Book" panose="020B0503020102020204" pitchFamily="34" charset="0"/>
              </a:rPr>
              <a:t>2016</a:t>
            </a:r>
          </a:p>
        </p:txBody>
      </p:sp>
      <p:sp>
        <p:nvSpPr>
          <p:cNvPr id="27" name="Shape 819"/>
          <p:cNvSpPr/>
          <p:nvPr/>
        </p:nvSpPr>
        <p:spPr>
          <a:xfrm>
            <a:off x="5274517" y="7670720"/>
            <a:ext cx="1780589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All occupations</a:t>
            </a:r>
          </a:p>
        </p:txBody>
      </p:sp>
      <p:sp>
        <p:nvSpPr>
          <p:cNvPr id="28" name="Shape 820"/>
          <p:cNvSpPr/>
          <p:nvPr/>
        </p:nvSpPr>
        <p:spPr>
          <a:xfrm>
            <a:off x="6622963" y="9144975"/>
            <a:ext cx="1979413" cy="76328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lnSpc>
                <a:spcPct val="90000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200" dirty="0">
                <a:solidFill>
                  <a:srgbClr val="767171"/>
                </a:solidFill>
                <a:latin typeface="Franklin Gothic Book" panose="020B0503020102020204" pitchFamily="34" charset="0"/>
              </a:rPr>
              <a:t>Tech occupations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4310658" y="2287280"/>
            <a:ext cx="3647735" cy="3781289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34" name="Flowchart: Data 33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35" name="Flowchart: Data 34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36" name="Flowchart: Data 35"/>
          <p:cNvSpPr/>
          <p:nvPr/>
        </p:nvSpPr>
        <p:spPr>
          <a:xfrm>
            <a:off x="10071665" y="536359"/>
            <a:ext cx="731520" cy="457200"/>
          </a:xfrm>
          <a:prstGeom prst="flowChartInputOutpu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33" name="Shape 330"/>
          <p:cNvSpPr/>
          <p:nvPr/>
        </p:nvSpPr>
        <p:spPr>
          <a:xfrm>
            <a:off x="3310631" y="3191718"/>
            <a:ext cx="5384189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endParaRPr sz="3500" b="1" dirty="0">
              <a:solidFill>
                <a:srgbClr val="0070C0"/>
              </a:solidFill>
              <a:latin typeface="Franklin Gothic Book" panose="020B0503020102020204" pitchFamily="34" charset="0"/>
              <a:cs typeface="Franklin Gothic Medium"/>
            </a:endParaRPr>
          </a:p>
        </p:txBody>
      </p:sp>
      <p:sp>
        <p:nvSpPr>
          <p:cNvPr id="37" name="Shape 619"/>
          <p:cNvSpPr/>
          <p:nvPr/>
        </p:nvSpPr>
        <p:spPr>
          <a:xfrm>
            <a:off x="1688929" y="1872859"/>
            <a:ext cx="8627592" cy="313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 b="1" dirty="0">
                <a:solidFill>
                  <a:srgbClr val="0070C0"/>
                </a:solidFill>
                <a:latin typeface="Franklin Gothic Book" panose="020B0503020102020204" pitchFamily="34" charset="0"/>
                <a:cs typeface="Franklin Gothic Medium"/>
              </a:rPr>
              <a:t>A new framework for growth</a:t>
            </a:r>
          </a:p>
          <a:p>
            <a:pPr algn="l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endParaRPr lang="en-US" sz="3000" dirty="0">
              <a:latin typeface="Franklin Gothic Book" panose="020B0503020102020204" pitchFamily="34" charset="0"/>
            </a:endParaRPr>
          </a:p>
          <a:p>
            <a:pPr algn="ctr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“</a:t>
            </a:r>
            <a:r>
              <a:rPr lang="en-US" sz="30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The goal is</a:t>
            </a:r>
            <a:r>
              <a:rPr sz="30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 </a:t>
            </a:r>
            <a:r>
              <a:rPr lang="en-US" sz="30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to </a:t>
            </a:r>
            <a:r>
              <a:rPr sz="30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put a regional economy on a trajectory </a:t>
            </a:r>
            <a:endParaRPr lang="en-US" sz="3000" dirty="0">
              <a:solidFill>
                <a:srgbClr val="595959"/>
              </a:solidFill>
              <a:latin typeface="Franklin Gothic Book" panose="020B0503020102020204" pitchFamily="34" charset="0"/>
            </a:endParaRPr>
          </a:p>
          <a:p>
            <a:pPr algn="ctr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of higher growth by increasing the productivity </a:t>
            </a:r>
            <a:endParaRPr lang="en-US" sz="3000" dirty="0">
              <a:solidFill>
                <a:srgbClr val="595959"/>
              </a:solidFill>
              <a:latin typeface="Franklin Gothic Book" panose="020B0503020102020204" pitchFamily="34" charset="0"/>
            </a:endParaRPr>
          </a:p>
          <a:p>
            <a:pPr algn="ctr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of firms and workers in a way that </a:t>
            </a:r>
            <a:endParaRPr lang="en-US" sz="3000" dirty="0">
              <a:solidFill>
                <a:srgbClr val="595959"/>
              </a:solidFill>
              <a:latin typeface="Franklin Gothic Book" panose="020B0503020102020204" pitchFamily="34" charset="0"/>
            </a:endParaRPr>
          </a:p>
          <a:p>
            <a:pPr algn="ctr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raises standards of living for all</a:t>
            </a:r>
            <a:r>
              <a:rPr lang="en-US" sz="30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.”</a:t>
            </a:r>
            <a:endParaRPr sz="3000" dirty="0">
              <a:solidFill>
                <a:srgbClr val="595959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54725" y="5367264"/>
            <a:ext cx="6096000" cy="3895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9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- “Remaking Economic Development,” Brookings, 2016</a:t>
            </a:r>
          </a:p>
        </p:txBody>
      </p:sp>
      <p:sp>
        <p:nvSpPr>
          <p:cNvPr id="8" name="Flowchart: Data 37">
            <a:extLst>
              <a:ext uri="{FF2B5EF4-FFF2-40B4-BE49-F238E27FC236}">
                <a16:creationId xmlns:a16="http://schemas.microsoft.com/office/drawing/2014/main" xmlns="" id="{D6CDEB29-F04F-224E-85F7-516DD8C6061C}"/>
              </a:ext>
            </a:extLst>
          </p:cNvPr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959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013471" y="1225360"/>
            <a:ext cx="4146211" cy="5365093"/>
            <a:chOff x="8074205" y="-304870"/>
            <a:chExt cx="7826619" cy="14070821"/>
          </a:xfrm>
        </p:grpSpPr>
        <p:sp>
          <p:nvSpPr>
            <p:cNvPr id="29" name="Shape 325"/>
            <p:cNvSpPr/>
            <p:nvPr/>
          </p:nvSpPr>
          <p:spPr>
            <a:xfrm flipV="1">
              <a:off x="8074205" y="-254919"/>
              <a:ext cx="2" cy="14020870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Franklin Gothic Book" panose="020B0503020102020204" pitchFamily="34" charset="0"/>
              </a:endParaRPr>
            </a:p>
          </p:txBody>
        </p:sp>
        <p:sp>
          <p:nvSpPr>
            <p:cNvPr id="30" name="Shape 326"/>
            <p:cNvSpPr/>
            <p:nvPr/>
          </p:nvSpPr>
          <p:spPr>
            <a:xfrm flipV="1">
              <a:off x="15900822" y="-304870"/>
              <a:ext cx="2" cy="14020870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Franklin Gothic Book" panose="020B0503020102020204" pitchFamily="34" charset="0"/>
              </a:endParaRPr>
            </a:p>
          </p:txBody>
        </p:sp>
      </p:grpSp>
      <p:sp>
        <p:nvSpPr>
          <p:cNvPr id="2" name="Parallelogram 1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8799" y="455266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Every region should pursue three goals</a:t>
            </a:r>
          </a:p>
        </p:txBody>
      </p:sp>
      <p:sp>
        <p:nvSpPr>
          <p:cNvPr id="4" name="Flowchart: Data 3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922" y="7149658"/>
            <a:ext cx="107322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Header option 2</a:t>
            </a:r>
          </a:p>
          <a:p>
            <a:r>
              <a:rPr lang="en-US" sz="3200" i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(choose one and stick to it throughout the presentation to keep consistency)</a:t>
            </a:r>
          </a:p>
        </p:txBody>
      </p:sp>
      <p:sp>
        <p:nvSpPr>
          <p:cNvPr id="11" name="Shape 328"/>
          <p:cNvSpPr/>
          <p:nvPr/>
        </p:nvSpPr>
        <p:spPr>
          <a:xfrm>
            <a:off x="666941" y="1385094"/>
            <a:ext cx="280915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800" b="1" dirty="0">
                <a:solidFill>
                  <a:srgbClr val="0070C0"/>
                </a:solidFill>
                <a:latin typeface="Franklin Gothic Book" panose="020B0503020102020204" pitchFamily="34" charset="0"/>
                <a:cs typeface="Franklin Gothic Medium"/>
              </a:rPr>
              <a:t>GROWTH</a:t>
            </a:r>
          </a:p>
        </p:txBody>
      </p:sp>
      <p:sp>
        <p:nvSpPr>
          <p:cNvPr id="12" name="Shape 329"/>
          <p:cNvSpPr/>
          <p:nvPr/>
        </p:nvSpPr>
        <p:spPr>
          <a:xfrm>
            <a:off x="8759016" y="1385094"/>
            <a:ext cx="280915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800" b="1" dirty="0">
                <a:solidFill>
                  <a:srgbClr val="0070C0"/>
                </a:solidFill>
                <a:latin typeface="Franklin Gothic Book" panose="020B0503020102020204" pitchFamily="34" charset="0"/>
                <a:cs typeface="Franklin Gothic Medium"/>
              </a:rPr>
              <a:t>INCLUSION</a:t>
            </a:r>
          </a:p>
        </p:txBody>
      </p:sp>
      <p:sp>
        <p:nvSpPr>
          <p:cNvPr id="13" name="Shape 330"/>
          <p:cNvSpPr/>
          <p:nvPr/>
        </p:nvSpPr>
        <p:spPr>
          <a:xfrm>
            <a:off x="4738379" y="1400736"/>
            <a:ext cx="280915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800" b="1" dirty="0">
                <a:solidFill>
                  <a:srgbClr val="0070C0"/>
                </a:solidFill>
                <a:latin typeface="Franklin Gothic Book" panose="020B0503020102020204" pitchFamily="34" charset="0"/>
                <a:cs typeface="Franklin Gothic Medium"/>
              </a:rPr>
              <a:t>PROSPERITY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215385" y="2783004"/>
            <a:ext cx="1816246" cy="1817605"/>
            <a:chOff x="1144213" y="2413073"/>
            <a:chExt cx="1816246" cy="181760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616" y="2590822"/>
              <a:ext cx="1564598" cy="1530465"/>
            </a:xfrm>
            <a:prstGeom prst="rect">
              <a:avLst/>
            </a:prstGeom>
            <a:ln>
              <a:noFill/>
            </a:ln>
          </p:spPr>
        </p:pic>
        <p:sp>
          <p:nvSpPr>
            <p:cNvPr id="35" name="Rectangle 34"/>
            <p:cNvSpPr>
              <a:spLocks noChangeAspect="1"/>
            </p:cNvSpPr>
            <p:nvPr/>
          </p:nvSpPr>
          <p:spPr>
            <a:xfrm>
              <a:off x="1144213" y="2413073"/>
              <a:ext cx="1816246" cy="1817605"/>
            </a:xfrm>
            <a:prstGeom prst="rect">
              <a:avLst/>
            </a:prstGeom>
            <a:noFill/>
            <a:ln w="57150">
              <a:solidFill>
                <a:srgbClr val="FC93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B891B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36" name="Rectangle 35"/>
          <p:cNvSpPr>
            <a:spLocks noChangeAspect="1"/>
          </p:cNvSpPr>
          <p:nvPr/>
        </p:nvSpPr>
        <p:spPr>
          <a:xfrm>
            <a:off x="5293139" y="2815784"/>
            <a:ext cx="1816246" cy="1817605"/>
          </a:xfrm>
          <a:prstGeom prst="rect">
            <a:avLst/>
          </a:prstGeom>
          <a:noFill/>
          <a:ln w="57150">
            <a:solidFill>
              <a:srgbClr val="FC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80" y="3057512"/>
            <a:ext cx="1361982" cy="1361982"/>
          </a:xfrm>
          <a:prstGeom prst="rect">
            <a:avLst/>
          </a:prstGeom>
        </p:spPr>
      </p:pic>
      <p:sp>
        <p:nvSpPr>
          <p:cNvPr id="38" name="Rectangle 37"/>
          <p:cNvSpPr>
            <a:spLocks noChangeAspect="1"/>
          </p:cNvSpPr>
          <p:nvPr/>
        </p:nvSpPr>
        <p:spPr>
          <a:xfrm>
            <a:off x="9320026" y="2783003"/>
            <a:ext cx="1816246" cy="1817605"/>
          </a:xfrm>
          <a:prstGeom prst="rect">
            <a:avLst/>
          </a:prstGeom>
          <a:noFill/>
          <a:ln w="57150">
            <a:solidFill>
              <a:srgbClr val="FC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577" y="2962535"/>
            <a:ext cx="1461144" cy="1461144"/>
          </a:xfrm>
          <a:prstGeom prst="rect">
            <a:avLst/>
          </a:prstGeom>
        </p:spPr>
      </p:pic>
      <p:sp>
        <p:nvSpPr>
          <p:cNvPr id="40" name="Shape 324"/>
          <p:cNvSpPr/>
          <p:nvPr/>
        </p:nvSpPr>
        <p:spPr>
          <a:xfrm>
            <a:off x="8759016" y="5411517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Median wage</a:t>
            </a:r>
          </a:p>
        </p:txBody>
      </p:sp>
      <p:sp>
        <p:nvSpPr>
          <p:cNvPr id="41" name="Shape 337"/>
          <p:cNvSpPr/>
          <p:nvPr/>
        </p:nvSpPr>
        <p:spPr>
          <a:xfrm>
            <a:off x="660339" y="5079698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Jobs</a:t>
            </a:r>
          </a:p>
        </p:txBody>
      </p:sp>
      <p:sp>
        <p:nvSpPr>
          <p:cNvPr id="42" name="Shape 339"/>
          <p:cNvSpPr/>
          <p:nvPr/>
        </p:nvSpPr>
        <p:spPr>
          <a:xfrm>
            <a:off x="666941" y="5703524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Entrepreneurship</a:t>
            </a:r>
          </a:p>
        </p:txBody>
      </p:sp>
      <p:sp>
        <p:nvSpPr>
          <p:cNvPr id="43" name="Shape 340"/>
          <p:cNvSpPr/>
          <p:nvPr/>
        </p:nvSpPr>
        <p:spPr>
          <a:xfrm>
            <a:off x="4738379" y="5079698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Productivity</a:t>
            </a:r>
          </a:p>
        </p:txBody>
      </p:sp>
      <p:sp>
        <p:nvSpPr>
          <p:cNvPr id="45" name="Shape 341"/>
          <p:cNvSpPr/>
          <p:nvPr/>
        </p:nvSpPr>
        <p:spPr>
          <a:xfrm>
            <a:off x="4738379" y="5411517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Standard of Living</a:t>
            </a:r>
          </a:p>
        </p:txBody>
      </p:sp>
      <p:sp>
        <p:nvSpPr>
          <p:cNvPr id="46" name="Shape 342"/>
          <p:cNvSpPr/>
          <p:nvPr/>
        </p:nvSpPr>
        <p:spPr>
          <a:xfrm>
            <a:off x="4738379" y="5728924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Average wage</a:t>
            </a:r>
          </a:p>
        </p:txBody>
      </p:sp>
      <p:sp>
        <p:nvSpPr>
          <p:cNvPr id="47" name="Shape 343"/>
          <p:cNvSpPr/>
          <p:nvPr/>
        </p:nvSpPr>
        <p:spPr>
          <a:xfrm>
            <a:off x="8759016" y="5079698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Employment rate</a:t>
            </a:r>
          </a:p>
        </p:txBody>
      </p:sp>
      <p:sp>
        <p:nvSpPr>
          <p:cNvPr id="48" name="Shape 344"/>
          <p:cNvSpPr/>
          <p:nvPr/>
        </p:nvSpPr>
        <p:spPr>
          <a:xfrm>
            <a:off x="8759016" y="5728924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Relative poverty rate</a:t>
            </a:r>
          </a:p>
        </p:txBody>
      </p:sp>
      <p:sp>
        <p:nvSpPr>
          <p:cNvPr id="49" name="Shape 338"/>
          <p:cNvSpPr/>
          <p:nvPr/>
        </p:nvSpPr>
        <p:spPr>
          <a:xfrm>
            <a:off x="666941" y="5378911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99871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54704" y="-1036482"/>
            <a:ext cx="9984665" cy="492629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" name="Flowchart: Data 3"/>
          <p:cNvSpPr/>
          <p:nvPr/>
        </p:nvSpPr>
        <p:spPr>
          <a:xfrm>
            <a:off x="10344804" y="-1025848"/>
            <a:ext cx="623713" cy="417888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864082" y="-1025848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83360" y="-1025848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49" name="Shape 371"/>
          <p:cNvSpPr/>
          <p:nvPr/>
        </p:nvSpPr>
        <p:spPr>
          <a:xfrm>
            <a:off x="9197285" y="3229180"/>
            <a:ext cx="1972302" cy="127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1100"/>
              </a:spcBef>
              <a:defRPr sz="12000" b="1">
                <a:solidFill>
                  <a:srgbClr val="FF93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C9327"/>
                </a:solidFill>
                <a:latin typeface="Franklin Gothic Book" panose="020B0503020102020204" pitchFamily="34" charset="0"/>
                <a:cs typeface="Franklin Gothic Book"/>
              </a:rPr>
              <a:t>28</a:t>
            </a:r>
            <a:r>
              <a:rPr lang="en-US" sz="6000" baseline="30000" dirty="0">
                <a:solidFill>
                  <a:srgbClr val="FC9327"/>
                </a:solidFill>
                <a:latin typeface="Franklin Gothic Book" panose="020B0503020102020204" pitchFamily="34" charset="0"/>
                <a:cs typeface="Franklin Gothic Book"/>
              </a:rPr>
              <a:t>th</a:t>
            </a:r>
            <a:endParaRPr sz="6000" baseline="30000" dirty="0">
              <a:solidFill>
                <a:srgbClr val="FC9327"/>
              </a:solidFill>
              <a:latin typeface="Franklin Gothic Book" panose="020B0503020102020204" pitchFamily="34" charset="0"/>
              <a:cs typeface="Franklin Gothic Book"/>
            </a:endParaRPr>
          </a:p>
          <a:p>
            <a:pPr algn="ctr">
              <a:lnSpc>
                <a:spcPct val="80000"/>
              </a:lnSpc>
              <a:spcBef>
                <a:spcPts val="1100"/>
              </a:spcBef>
              <a:defRPr sz="5000" i="1">
                <a:latin typeface="+mn-lt"/>
                <a:ea typeface="+mn-ea"/>
                <a:cs typeface="+mn-cs"/>
                <a:sym typeface="Helvetica Light"/>
              </a:defRPr>
            </a:pPr>
            <a:r>
              <a:rPr lang="en-US" sz="2400" dirty="0">
                <a:solidFill>
                  <a:srgbClr val="767171"/>
                </a:solidFill>
                <a:latin typeface="Franklin Gothic Book" panose="020B0503020102020204" pitchFamily="34" charset="0"/>
                <a:cs typeface="Franklin Gothic Book"/>
              </a:rPr>
              <a:t>2007-2017</a:t>
            </a:r>
          </a:p>
        </p:txBody>
      </p:sp>
      <p:sp>
        <p:nvSpPr>
          <p:cNvPr id="51" name="Shape 374"/>
          <p:cNvSpPr/>
          <p:nvPr/>
        </p:nvSpPr>
        <p:spPr>
          <a:xfrm>
            <a:off x="4354502" y="6544223"/>
            <a:ext cx="55341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Brookings, “Metro Monitor,”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9</a:t>
            </a:r>
            <a:endParaRPr sz="1400" i="1" dirty="0">
              <a:solidFill>
                <a:srgbClr val="635E5E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942110" y="1481586"/>
            <a:ext cx="2028008" cy="675703"/>
            <a:chOff x="1136499" y="1988789"/>
            <a:chExt cx="1797201" cy="675703"/>
          </a:xfrm>
        </p:grpSpPr>
        <p:sp>
          <p:nvSpPr>
            <p:cNvPr id="60" name="Title 2"/>
            <p:cNvSpPr txBox="1">
              <a:spLocks/>
            </p:cNvSpPr>
            <p:nvPr/>
          </p:nvSpPr>
          <p:spPr>
            <a:xfrm>
              <a:off x="1136499" y="2141050"/>
              <a:ext cx="1644781" cy="52344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2400" dirty="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GROWTH</a:t>
              </a: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767" y="1988789"/>
              <a:ext cx="578933" cy="566303"/>
            </a:xfrm>
            <a:prstGeom prst="rect">
              <a:avLst/>
            </a:prstGeom>
          </p:spPr>
        </p:pic>
        <p:cxnSp>
          <p:nvCxnSpPr>
            <p:cNvPr id="62" name="Straight Connector 61"/>
            <p:cNvCxnSpPr/>
            <p:nvPr/>
          </p:nvCxnSpPr>
          <p:spPr>
            <a:xfrm>
              <a:off x="1225454" y="2539456"/>
              <a:ext cx="1708225" cy="0"/>
            </a:xfrm>
            <a:prstGeom prst="line">
              <a:avLst/>
            </a:prstGeom>
            <a:ln w="38100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4738379" y="1511434"/>
            <a:ext cx="2695174" cy="675703"/>
            <a:chOff x="3816478" y="1690109"/>
            <a:chExt cx="2695174" cy="675703"/>
          </a:xfrm>
        </p:grpSpPr>
        <p:sp>
          <p:nvSpPr>
            <p:cNvPr id="66" name="Title 2"/>
            <p:cNvSpPr txBox="1">
              <a:spLocks/>
            </p:cNvSpPr>
            <p:nvPr/>
          </p:nvSpPr>
          <p:spPr>
            <a:xfrm>
              <a:off x="3816478" y="1842370"/>
              <a:ext cx="2274630" cy="52344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2400" dirty="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PROSPERITY</a:t>
              </a: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7110" y="1690109"/>
              <a:ext cx="504542" cy="504542"/>
            </a:xfrm>
            <a:prstGeom prst="rect">
              <a:avLst/>
            </a:prstGeom>
          </p:spPr>
        </p:pic>
        <p:cxnSp>
          <p:nvCxnSpPr>
            <p:cNvPr id="68" name="Straight Connector 67"/>
            <p:cNvCxnSpPr/>
            <p:nvPr/>
          </p:nvCxnSpPr>
          <p:spPr>
            <a:xfrm>
              <a:off x="3905250" y="2240776"/>
              <a:ext cx="2601521" cy="0"/>
            </a:xfrm>
            <a:prstGeom prst="line">
              <a:avLst/>
            </a:prstGeom>
            <a:ln w="38100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8861620" y="1481586"/>
            <a:ext cx="2744250" cy="675703"/>
            <a:chOff x="7962900" y="1690109"/>
            <a:chExt cx="2744250" cy="675703"/>
          </a:xfrm>
        </p:grpSpPr>
        <p:sp>
          <p:nvSpPr>
            <p:cNvPr id="70" name="Title 2"/>
            <p:cNvSpPr txBox="1">
              <a:spLocks/>
            </p:cNvSpPr>
            <p:nvPr/>
          </p:nvSpPr>
          <p:spPr>
            <a:xfrm>
              <a:off x="7962900" y="1842370"/>
              <a:ext cx="2307967" cy="52344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2400" dirty="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INCLUSION</a:t>
              </a: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2608" y="1690109"/>
              <a:ext cx="504542" cy="504542"/>
            </a:xfrm>
            <a:prstGeom prst="rect">
              <a:avLst/>
            </a:prstGeom>
          </p:spPr>
        </p:pic>
        <p:cxnSp>
          <p:nvCxnSpPr>
            <p:cNvPr id="72" name="Straight Connector 71"/>
            <p:cNvCxnSpPr/>
            <p:nvPr/>
          </p:nvCxnSpPr>
          <p:spPr>
            <a:xfrm flipV="1">
              <a:off x="8034219" y="2240776"/>
              <a:ext cx="2672931" cy="15636"/>
            </a:xfrm>
            <a:prstGeom prst="line">
              <a:avLst/>
            </a:prstGeom>
            <a:ln w="38100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4013471" y="1225360"/>
            <a:ext cx="4146211" cy="5365093"/>
            <a:chOff x="8074205" y="-304870"/>
            <a:chExt cx="7826619" cy="14070821"/>
          </a:xfrm>
        </p:grpSpPr>
        <p:sp>
          <p:nvSpPr>
            <p:cNvPr id="75" name="Shape 325"/>
            <p:cNvSpPr/>
            <p:nvPr/>
          </p:nvSpPr>
          <p:spPr>
            <a:xfrm flipV="1">
              <a:off x="8074205" y="-254919"/>
              <a:ext cx="2" cy="14020870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Franklin Gothic Book" panose="020B0503020102020204" pitchFamily="34" charset="0"/>
              </a:endParaRPr>
            </a:p>
          </p:txBody>
        </p:sp>
        <p:sp>
          <p:nvSpPr>
            <p:cNvPr id="76" name="Shape 326"/>
            <p:cNvSpPr/>
            <p:nvPr/>
          </p:nvSpPr>
          <p:spPr>
            <a:xfrm flipV="1">
              <a:off x="15900822" y="-304870"/>
              <a:ext cx="2" cy="14020870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7" name="Title 1"/>
          <p:cNvSpPr txBox="1">
            <a:spLocks/>
          </p:cNvSpPr>
          <p:nvPr/>
        </p:nvSpPr>
        <p:spPr>
          <a:xfrm>
            <a:off x="660339" y="-986093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Greater Washington needs more growth, prosperity, and inclusion</a:t>
            </a:r>
          </a:p>
        </p:txBody>
      </p:sp>
      <p:sp>
        <p:nvSpPr>
          <p:cNvPr id="36" name="Parallelogram 35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8" name="Flowchart: Data 37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39" name="Flowchart: Data 38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40" name="Flowchart: Data 39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41" name="Shape 369"/>
          <p:cNvSpPr/>
          <p:nvPr/>
        </p:nvSpPr>
        <p:spPr>
          <a:xfrm>
            <a:off x="1210224" y="3140716"/>
            <a:ext cx="1673902" cy="127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1100"/>
              </a:spcBef>
              <a:defRPr sz="12000" b="1">
                <a:solidFill>
                  <a:srgbClr val="FF93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C9327"/>
                </a:solidFill>
                <a:latin typeface="Franklin Gothic Book" panose="020B0503020102020204" pitchFamily="34" charset="0"/>
                <a:cs typeface="Franklin Gothic Book"/>
              </a:rPr>
              <a:t>72</a:t>
            </a:r>
            <a:r>
              <a:rPr lang="en-US" sz="6000" baseline="30000" dirty="0">
                <a:solidFill>
                  <a:srgbClr val="FC9327"/>
                </a:solidFill>
                <a:latin typeface="Franklin Gothic Book" panose="020B0503020102020204" pitchFamily="34" charset="0"/>
                <a:cs typeface="Franklin Gothic Book"/>
              </a:rPr>
              <a:t>nd</a:t>
            </a:r>
            <a:endParaRPr sz="6000" baseline="30000" dirty="0">
              <a:solidFill>
                <a:srgbClr val="FC9327"/>
              </a:solidFill>
              <a:latin typeface="Franklin Gothic Book" panose="020B0503020102020204" pitchFamily="34" charset="0"/>
              <a:cs typeface="Franklin Gothic Book"/>
            </a:endParaRPr>
          </a:p>
          <a:p>
            <a:pPr algn="ctr">
              <a:lnSpc>
                <a:spcPct val="80000"/>
              </a:lnSpc>
              <a:spcBef>
                <a:spcPts val="1100"/>
              </a:spcBef>
              <a:defRPr sz="5000" i="1">
                <a:latin typeface="+mn-lt"/>
                <a:ea typeface="+mn-ea"/>
                <a:cs typeface="+mn-cs"/>
                <a:sym typeface="Helvetica Light"/>
              </a:defRPr>
            </a:pPr>
            <a:r>
              <a:rPr sz="2400" dirty="0">
                <a:solidFill>
                  <a:srgbClr val="767171"/>
                </a:solidFill>
                <a:latin typeface="Franklin Gothic Book" panose="020B0503020102020204" pitchFamily="34" charset="0"/>
                <a:cs typeface="Franklin Gothic Book"/>
              </a:rPr>
              <a:t>20</a:t>
            </a:r>
            <a:r>
              <a:rPr lang="en-US" sz="2400" dirty="0">
                <a:solidFill>
                  <a:srgbClr val="767171"/>
                </a:solidFill>
                <a:latin typeface="Franklin Gothic Book" panose="020B0503020102020204" pitchFamily="34" charset="0"/>
                <a:cs typeface="Franklin Gothic Book"/>
              </a:rPr>
              <a:t>07</a:t>
            </a:r>
            <a:r>
              <a:rPr sz="2400" dirty="0">
                <a:solidFill>
                  <a:srgbClr val="767171"/>
                </a:solidFill>
                <a:latin typeface="Franklin Gothic Book" panose="020B0503020102020204" pitchFamily="34" charset="0"/>
                <a:cs typeface="Franklin Gothic Book"/>
              </a:rPr>
              <a:t>-201</a:t>
            </a:r>
            <a:r>
              <a:rPr lang="en-US" sz="2400" dirty="0">
                <a:solidFill>
                  <a:srgbClr val="767171"/>
                </a:solidFill>
                <a:latin typeface="Franklin Gothic Book" panose="020B0503020102020204" pitchFamily="34" charset="0"/>
                <a:cs typeface="Franklin Gothic Book"/>
              </a:rPr>
              <a:t>7</a:t>
            </a:r>
            <a:endParaRPr sz="2400" dirty="0">
              <a:solidFill>
                <a:srgbClr val="767171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55" name="Shape 370"/>
          <p:cNvSpPr/>
          <p:nvPr/>
        </p:nvSpPr>
        <p:spPr>
          <a:xfrm>
            <a:off x="4939143" y="3235647"/>
            <a:ext cx="2122930" cy="1136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defRPr sz="12000" b="1">
                <a:solidFill>
                  <a:srgbClr val="FF93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6000" dirty="0">
                <a:solidFill>
                  <a:srgbClr val="FC9327"/>
                </a:solidFill>
                <a:latin typeface="Franklin Gothic Book" panose="020B0503020102020204" pitchFamily="34" charset="0"/>
                <a:cs typeface="Franklin Gothic Book"/>
              </a:rPr>
              <a:t>57</a:t>
            </a:r>
            <a:r>
              <a:rPr lang="en-US" sz="6000" baseline="30000" dirty="0">
                <a:solidFill>
                  <a:srgbClr val="FC9327"/>
                </a:solidFill>
                <a:latin typeface="Franklin Gothic Book" panose="020B0503020102020204" pitchFamily="34" charset="0"/>
                <a:cs typeface="Franklin Gothic Book"/>
              </a:rPr>
              <a:t>th</a:t>
            </a:r>
            <a:endParaRPr sz="6000" baseline="30000" dirty="0">
              <a:solidFill>
                <a:srgbClr val="FC9327"/>
              </a:solidFill>
              <a:latin typeface="Franklin Gothic Book" panose="020B0503020102020204" pitchFamily="34" charset="0"/>
              <a:cs typeface="Franklin Gothic Book"/>
            </a:endParaRPr>
          </a:p>
          <a:p>
            <a:pPr algn="ctr">
              <a:lnSpc>
                <a:spcPct val="80000"/>
              </a:lnSpc>
              <a:defRPr sz="5000" i="1">
                <a:latin typeface="+mn-lt"/>
                <a:ea typeface="+mn-ea"/>
                <a:cs typeface="+mn-cs"/>
                <a:sym typeface="Helvetica Light"/>
              </a:defRPr>
            </a:pPr>
            <a:r>
              <a:rPr lang="en-US" sz="2400" dirty="0">
                <a:solidFill>
                  <a:srgbClr val="767171"/>
                </a:solidFill>
                <a:latin typeface="Franklin Gothic Book" panose="020B0503020102020204" pitchFamily="34" charset="0"/>
                <a:cs typeface="Franklin Gothic Book"/>
              </a:rPr>
              <a:t>2007-2017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C655DC16-7748-4047-A0CA-EAE5BAB4F695}"/>
              </a:ext>
            </a:extLst>
          </p:cNvPr>
          <p:cNvSpPr txBox="1">
            <a:spLocks/>
          </p:cNvSpPr>
          <p:nvPr/>
        </p:nvSpPr>
        <p:spPr>
          <a:xfrm>
            <a:off x="175928" y="466859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Chicago has had uneven progress on growth, prosperity, &amp; inclusion</a:t>
            </a:r>
          </a:p>
        </p:txBody>
      </p:sp>
      <p:sp>
        <p:nvSpPr>
          <p:cNvPr id="34" name="Shape 324">
            <a:extLst>
              <a:ext uri="{FF2B5EF4-FFF2-40B4-BE49-F238E27FC236}">
                <a16:creationId xmlns:a16="http://schemas.microsoft.com/office/drawing/2014/main" xmlns="" id="{DB2C98FD-272A-4A79-9F6E-8CCE9574C388}"/>
              </a:ext>
            </a:extLst>
          </p:cNvPr>
          <p:cNvSpPr/>
          <p:nvPr/>
        </p:nvSpPr>
        <p:spPr>
          <a:xfrm>
            <a:off x="8678643" y="5313181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Median wage</a:t>
            </a:r>
          </a:p>
        </p:txBody>
      </p:sp>
      <p:sp>
        <p:nvSpPr>
          <p:cNvPr id="37" name="Shape 337">
            <a:extLst>
              <a:ext uri="{FF2B5EF4-FFF2-40B4-BE49-F238E27FC236}">
                <a16:creationId xmlns:a16="http://schemas.microsoft.com/office/drawing/2014/main" xmlns="" id="{61E0C169-DA49-40A0-83D9-55BD0BE14113}"/>
              </a:ext>
            </a:extLst>
          </p:cNvPr>
          <p:cNvSpPr/>
          <p:nvPr/>
        </p:nvSpPr>
        <p:spPr>
          <a:xfrm>
            <a:off x="579966" y="4981362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Jobs</a:t>
            </a:r>
          </a:p>
        </p:txBody>
      </p:sp>
      <p:sp>
        <p:nvSpPr>
          <p:cNvPr id="42" name="Shape 339">
            <a:extLst>
              <a:ext uri="{FF2B5EF4-FFF2-40B4-BE49-F238E27FC236}">
                <a16:creationId xmlns:a16="http://schemas.microsoft.com/office/drawing/2014/main" xmlns="" id="{EDA4ECE1-9DD9-44A0-895D-73914BC8D268}"/>
              </a:ext>
            </a:extLst>
          </p:cNvPr>
          <p:cNvSpPr/>
          <p:nvPr/>
        </p:nvSpPr>
        <p:spPr>
          <a:xfrm>
            <a:off x="586568" y="5605188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Entrepreneurship</a:t>
            </a:r>
          </a:p>
        </p:txBody>
      </p:sp>
      <p:sp>
        <p:nvSpPr>
          <p:cNvPr id="43" name="Shape 340">
            <a:extLst>
              <a:ext uri="{FF2B5EF4-FFF2-40B4-BE49-F238E27FC236}">
                <a16:creationId xmlns:a16="http://schemas.microsoft.com/office/drawing/2014/main" xmlns="" id="{E5630018-3B68-4925-96E7-54113819B04E}"/>
              </a:ext>
            </a:extLst>
          </p:cNvPr>
          <p:cNvSpPr/>
          <p:nvPr/>
        </p:nvSpPr>
        <p:spPr>
          <a:xfrm>
            <a:off x="4658006" y="4981362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Productivity</a:t>
            </a:r>
          </a:p>
        </p:txBody>
      </p:sp>
      <p:sp>
        <p:nvSpPr>
          <p:cNvPr id="44" name="Shape 341">
            <a:extLst>
              <a:ext uri="{FF2B5EF4-FFF2-40B4-BE49-F238E27FC236}">
                <a16:creationId xmlns:a16="http://schemas.microsoft.com/office/drawing/2014/main" xmlns="" id="{ED481F69-BF24-416C-BABE-CA42A678D0AB}"/>
              </a:ext>
            </a:extLst>
          </p:cNvPr>
          <p:cNvSpPr/>
          <p:nvPr/>
        </p:nvSpPr>
        <p:spPr>
          <a:xfrm>
            <a:off x="4658006" y="5313181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Standard of Living</a:t>
            </a:r>
          </a:p>
        </p:txBody>
      </p:sp>
      <p:sp>
        <p:nvSpPr>
          <p:cNvPr id="45" name="Shape 342">
            <a:extLst>
              <a:ext uri="{FF2B5EF4-FFF2-40B4-BE49-F238E27FC236}">
                <a16:creationId xmlns:a16="http://schemas.microsoft.com/office/drawing/2014/main" xmlns="" id="{346A341D-464E-485D-BD3D-B770E6722909}"/>
              </a:ext>
            </a:extLst>
          </p:cNvPr>
          <p:cNvSpPr/>
          <p:nvPr/>
        </p:nvSpPr>
        <p:spPr>
          <a:xfrm>
            <a:off x="4658006" y="5630588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Average wage</a:t>
            </a:r>
          </a:p>
        </p:txBody>
      </p:sp>
      <p:sp>
        <p:nvSpPr>
          <p:cNvPr id="46" name="Shape 343">
            <a:extLst>
              <a:ext uri="{FF2B5EF4-FFF2-40B4-BE49-F238E27FC236}">
                <a16:creationId xmlns:a16="http://schemas.microsoft.com/office/drawing/2014/main" xmlns="" id="{CE734E47-81C1-4902-A7A6-711515C75DE5}"/>
              </a:ext>
            </a:extLst>
          </p:cNvPr>
          <p:cNvSpPr/>
          <p:nvPr/>
        </p:nvSpPr>
        <p:spPr>
          <a:xfrm>
            <a:off x="8678643" y="4981362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Employment rate</a:t>
            </a:r>
          </a:p>
        </p:txBody>
      </p:sp>
      <p:sp>
        <p:nvSpPr>
          <p:cNvPr id="47" name="Shape 344">
            <a:extLst>
              <a:ext uri="{FF2B5EF4-FFF2-40B4-BE49-F238E27FC236}">
                <a16:creationId xmlns:a16="http://schemas.microsoft.com/office/drawing/2014/main" xmlns="" id="{12BE40A6-4EDB-4E80-95FF-275C9CC7C582}"/>
              </a:ext>
            </a:extLst>
          </p:cNvPr>
          <p:cNvSpPr/>
          <p:nvPr/>
        </p:nvSpPr>
        <p:spPr>
          <a:xfrm>
            <a:off x="8678643" y="5630588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Relative poverty rate</a:t>
            </a:r>
          </a:p>
        </p:txBody>
      </p:sp>
      <p:sp>
        <p:nvSpPr>
          <p:cNvPr id="48" name="Shape 338">
            <a:extLst>
              <a:ext uri="{FF2B5EF4-FFF2-40B4-BE49-F238E27FC236}">
                <a16:creationId xmlns:a16="http://schemas.microsoft.com/office/drawing/2014/main" xmlns="" id="{2DB75D66-9793-447E-9CFF-A6D951556449}"/>
              </a:ext>
            </a:extLst>
          </p:cNvPr>
          <p:cNvSpPr/>
          <p:nvPr/>
        </p:nvSpPr>
        <p:spPr>
          <a:xfrm>
            <a:off x="586568" y="5280575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99048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189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54704" y="-1036482"/>
            <a:ext cx="9984665" cy="492629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" name="Flowchart: Data 3"/>
          <p:cNvSpPr/>
          <p:nvPr/>
        </p:nvSpPr>
        <p:spPr>
          <a:xfrm>
            <a:off x="10344804" y="-1025848"/>
            <a:ext cx="623713" cy="417888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864082" y="-1025848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83360" y="-1025848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922" y="7149658"/>
            <a:ext cx="107322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Header option 2</a:t>
            </a:r>
          </a:p>
          <a:p>
            <a:r>
              <a:rPr lang="en-US" sz="3200" i="1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(choose one and stick to it throughout the presentation to keep consistency)</a:t>
            </a:r>
          </a:p>
        </p:txBody>
      </p:sp>
      <p:sp>
        <p:nvSpPr>
          <p:cNvPr id="51" name="Shape 374"/>
          <p:cNvSpPr/>
          <p:nvPr/>
        </p:nvSpPr>
        <p:spPr>
          <a:xfrm>
            <a:off x="4354502" y="6544223"/>
            <a:ext cx="5534185" cy="36933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Brookings, “Metro Monitor,”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9</a:t>
            </a:r>
            <a:endParaRPr sz="1400" i="1" dirty="0">
              <a:solidFill>
                <a:srgbClr val="635E5E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4013471" y="1225360"/>
            <a:ext cx="4146211" cy="5365093"/>
            <a:chOff x="8074205" y="-304870"/>
            <a:chExt cx="7826619" cy="14070821"/>
          </a:xfrm>
        </p:grpSpPr>
        <p:sp>
          <p:nvSpPr>
            <p:cNvPr id="75" name="Shape 325"/>
            <p:cNvSpPr/>
            <p:nvPr/>
          </p:nvSpPr>
          <p:spPr>
            <a:xfrm flipV="1">
              <a:off x="8074205" y="-254919"/>
              <a:ext cx="2" cy="14020870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Franklin Gothic Book" panose="020B0503020102020204" pitchFamily="34" charset="0"/>
              </a:endParaRPr>
            </a:p>
          </p:txBody>
        </p:sp>
        <p:sp>
          <p:nvSpPr>
            <p:cNvPr id="76" name="Shape 326"/>
            <p:cNvSpPr/>
            <p:nvPr/>
          </p:nvSpPr>
          <p:spPr>
            <a:xfrm flipV="1">
              <a:off x="15900822" y="-304870"/>
              <a:ext cx="2" cy="14020870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7" name="Title 1"/>
          <p:cNvSpPr txBox="1">
            <a:spLocks/>
          </p:cNvSpPr>
          <p:nvPr/>
        </p:nvSpPr>
        <p:spPr>
          <a:xfrm>
            <a:off x="660339" y="-986093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Greater Washington needs more growth, prosperity, and inclusion</a:t>
            </a:r>
          </a:p>
        </p:txBody>
      </p:sp>
      <p:sp>
        <p:nvSpPr>
          <p:cNvPr id="36" name="Parallelogram 35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8" name="Flowchart: Data 37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39" name="Flowchart: Data 38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40" name="Flowchart: Data 39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175928" y="466859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Chicago has had uneven progress on growth, prosperity, &amp; inclusion</a:t>
            </a:r>
          </a:p>
        </p:txBody>
      </p:sp>
      <p:sp>
        <p:nvSpPr>
          <p:cNvPr id="23" name="Shape 406">
            <a:extLst>
              <a:ext uri="{FF2B5EF4-FFF2-40B4-BE49-F238E27FC236}">
                <a16:creationId xmlns:a16="http://schemas.microsoft.com/office/drawing/2014/main" xmlns="" id="{5B5DDE52-DA32-4C49-9317-0EE4C78919CA}"/>
              </a:ext>
            </a:extLst>
          </p:cNvPr>
          <p:cNvSpPr/>
          <p:nvPr/>
        </p:nvSpPr>
        <p:spPr>
          <a:xfrm>
            <a:off x="5309832" y="1330780"/>
            <a:ext cx="2328640" cy="76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1pPr>
            <a:lvl2pPr marL="0" marR="0" indent="1714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2pPr>
            <a:lvl3pPr marL="0" marR="0" indent="3429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3pPr>
            <a:lvl4pPr marL="0" marR="0" indent="5143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4pPr>
            <a:lvl5pPr marL="0" marR="0" indent="6858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5pPr>
            <a:lvl6pPr marL="0" marR="0" indent="8509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6pPr>
            <a:lvl7pPr marL="0" marR="0" indent="10350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7pPr>
            <a:lvl8pPr marL="0" marR="0" indent="12001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8pPr>
            <a:lvl9pPr marL="0" marR="0" indent="13716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9pPr>
          </a:lstStyle>
          <a:p>
            <a:pPr>
              <a:lnSpc>
                <a:spcPct val="90000"/>
              </a:lnSpc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250" b="1" dirty="0">
                <a:solidFill>
                  <a:srgbClr val="2E75B6"/>
                </a:solidFill>
                <a:latin typeface="Franklin Gothic Book" panose="020B0503020102020204" pitchFamily="34" charset="0"/>
              </a:rPr>
              <a:t>Output per capita</a:t>
            </a:r>
          </a:p>
          <a:p>
            <a:pPr>
              <a:lnSpc>
                <a:spcPct val="160000"/>
              </a:lnSpc>
              <a:spcBef>
                <a:spcPts val="550"/>
              </a:spcBef>
              <a:defRPr sz="30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dirty="0">
                <a:solidFill>
                  <a:srgbClr val="2E75B6"/>
                </a:solidFill>
                <a:latin typeface="Franklin Gothic Book" panose="020B0503020102020204" pitchFamily="34" charset="0"/>
              </a:rPr>
              <a:t>200</a:t>
            </a:r>
            <a:r>
              <a:rPr lang="en-US" sz="1500" b="1" dirty="0">
                <a:solidFill>
                  <a:srgbClr val="2E75B6"/>
                </a:solidFill>
                <a:latin typeface="Franklin Gothic Book" panose="020B0503020102020204" pitchFamily="34" charset="0"/>
              </a:rPr>
              <a:t>7</a:t>
            </a:r>
            <a:r>
              <a:rPr sz="1500" b="1" dirty="0">
                <a:solidFill>
                  <a:srgbClr val="2E75B6"/>
                </a:solidFill>
                <a:latin typeface="Franklin Gothic Book" panose="020B0503020102020204" pitchFamily="34" charset="0"/>
              </a:rPr>
              <a:t>-201</a:t>
            </a:r>
            <a:r>
              <a:rPr lang="en-US" sz="1500" b="1" dirty="0">
                <a:solidFill>
                  <a:srgbClr val="2E75B6"/>
                </a:solidFill>
                <a:latin typeface="Franklin Gothic Book" panose="020B0503020102020204" pitchFamily="34" charset="0"/>
              </a:rPr>
              <a:t>7</a:t>
            </a:r>
            <a:endParaRPr sz="1500" b="1" dirty="0">
              <a:solidFill>
                <a:srgbClr val="2E75B6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4" name="Shape 407">
            <a:extLst>
              <a:ext uri="{FF2B5EF4-FFF2-40B4-BE49-F238E27FC236}">
                <a16:creationId xmlns:a16="http://schemas.microsoft.com/office/drawing/2014/main" xmlns="" id="{C3FC31D6-05FB-47A0-843F-180EA8EBF294}"/>
              </a:ext>
            </a:extLst>
          </p:cNvPr>
          <p:cNvSpPr/>
          <p:nvPr/>
        </p:nvSpPr>
        <p:spPr>
          <a:xfrm>
            <a:off x="9404779" y="1335173"/>
            <a:ext cx="2185041" cy="76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1pPr>
            <a:lvl2pPr marL="0" marR="0" indent="1714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2pPr>
            <a:lvl3pPr marL="0" marR="0" indent="3429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3pPr>
            <a:lvl4pPr marL="0" marR="0" indent="5143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4pPr>
            <a:lvl5pPr marL="0" marR="0" indent="6858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5pPr>
            <a:lvl6pPr marL="0" marR="0" indent="8509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6pPr>
            <a:lvl7pPr marL="0" marR="0" indent="10350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7pPr>
            <a:lvl8pPr marL="0" marR="0" indent="12001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8pPr>
            <a:lvl9pPr marL="0" marR="0" indent="13716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9pPr>
          </a:lstStyle>
          <a:p>
            <a:pPr>
              <a:lnSpc>
                <a:spcPct val="90000"/>
              </a:lnSpc>
              <a:defRPr sz="4500">
                <a:latin typeface="Interstate Regular"/>
                <a:ea typeface="Interstate Regular"/>
                <a:cs typeface="Interstate Regular"/>
                <a:sym typeface="Interstate Regular"/>
              </a:defRPr>
            </a:pPr>
            <a:r>
              <a:rPr sz="2250" b="1" dirty="0">
                <a:solidFill>
                  <a:srgbClr val="2E75B6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Median </a:t>
            </a:r>
            <a:r>
              <a:rPr lang="en-US" sz="2250" b="1" dirty="0">
                <a:solidFill>
                  <a:srgbClr val="2E75B6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earnings</a:t>
            </a:r>
            <a:endParaRPr sz="2250" b="1" dirty="0">
              <a:solidFill>
                <a:srgbClr val="2E75B6"/>
              </a:solidFill>
              <a:latin typeface="Franklin Gothic Book" panose="020B0503020102020204" pitchFamily="34" charset="0"/>
              <a:ea typeface="Helvetica"/>
              <a:cs typeface="Helvetica"/>
              <a:sym typeface="Helvetica"/>
            </a:endParaRPr>
          </a:p>
          <a:p>
            <a:pPr>
              <a:lnSpc>
                <a:spcPct val="160000"/>
              </a:lnSpc>
              <a:spcBef>
                <a:spcPts val="550"/>
              </a:spcBef>
              <a:defRPr sz="30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dirty="0">
                <a:solidFill>
                  <a:srgbClr val="2E75B6"/>
                </a:solidFill>
                <a:latin typeface="Franklin Gothic Book" panose="020B0503020102020204" pitchFamily="34" charset="0"/>
              </a:rPr>
              <a:t>200</a:t>
            </a:r>
            <a:r>
              <a:rPr lang="en-US" sz="1500" b="1" dirty="0">
                <a:solidFill>
                  <a:srgbClr val="2E75B6"/>
                </a:solidFill>
                <a:latin typeface="Franklin Gothic Book" panose="020B0503020102020204" pitchFamily="34" charset="0"/>
              </a:rPr>
              <a:t>7</a:t>
            </a:r>
            <a:r>
              <a:rPr sz="1500" b="1" dirty="0">
                <a:solidFill>
                  <a:srgbClr val="2E75B6"/>
                </a:solidFill>
                <a:latin typeface="Franklin Gothic Book" panose="020B0503020102020204" pitchFamily="34" charset="0"/>
              </a:rPr>
              <a:t>-201</a:t>
            </a:r>
            <a:r>
              <a:rPr lang="en-US" sz="1500" b="1" dirty="0">
                <a:solidFill>
                  <a:srgbClr val="2E75B6"/>
                </a:solidFill>
                <a:latin typeface="Franklin Gothic Book" panose="020B0503020102020204" pitchFamily="34" charset="0"/>
              </a:rPr>
              <a:t>7</a:t>
            </a:r>
            <a:endParaRPr sz="1500" b="1" dirty="0">
              <a:solidFill>
                <a:srgbClr val="2E75B6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5" name="Group 410">
            <a:extLst>
              <a:ext uri="{FF2B5EF4-FFF2-40B4-BE49-F238E27FC236}">
                <a16:creationId xmlns:a16="http://schemas.microsoft.com/office/drawing/2014/main" xmlns="" id="{E46CAA03-B9AA-4D32-B9B9-83F3A5A479AB}"/>
              </a:ext>
            </a:extLst>
          </p:cNvPr>
          <p:cNvGrpSpPr/>
          <p:nvPr/>
        </p:nvGrpSpPr>
        <p:grpSpPr>
          <a:xfrm>
            <a:off x="426880" y="1258268"/>
            <a:ext cx="914916" cy="914915"/>
            <a:chOff x="0" y="0"/>
            <a:chExt cx="1829829" cy="1829828"/>
          </a:xfrm>
        </p:grpSpPr>
        <p:sp>
          <p:nvSpPr>
            <p:cNvPr id="26" name="Shape 408">
              <a:extLst>
                <a:ext uri="{FF2B5EF4-FFF2-40B4-BE49-F238E27FC236}">
                  <a16:creationId xmlns:a16="http://schemas.microsoft.com/office/drawing/2014/main" xmlns="" id="{33E290AB-E816-40AE-ACE3-970E94593DEA}"/>
                </a:ext>
              </a:extLst>
            </p:cNvPr>
            <p:cNvSpPr/>
            <p:nvPr/>
          </p:nvSpPr>
          <p:spPr>
            <a:xfrm>
              <a:off x="0" y="0"/>
              <a:ext cx="1829830" cy="1829829"/>
            </a:xfrm>
            <a:prstGeom prst="ellipse">
              <a:avLst/>
            </a:prstGeom>
            <a:solidFill>
              <a:srgbClr val="FF9301"/>
            </a:soli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blurRad="76200" dist="50800" dir="552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1pPr>
              <a:lvl2pPr marL="0" marR="0" indent="1714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2pPr>
              <a:lvl3pPr marL="0" marR="0" indent="342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3pPr>
              <a:lvl4pPr marL="0" marR="0" indent="5143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4pPr>
              <a:lvl5pPr marL="0" marR="0" indent="6858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5pPr>
              <a:lvl6pPr marL="0" marR="0" indent="850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6pPr>
              <a:lvl7pPr marL="0" marR="0" indent="10350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7pPr>
              <a:lvl8pPr marL="0" marR="0" indent="12001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8pPr>
              <a:lvl9pPr marL="0" marR="0" indent="13716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9pPr>
            </a:lstStyle>
            <a:p>
              <a:pPr marL="30480" marR="30480" algn="l" defTabSz="685800"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900">
                <a:latin typeface="Franklin Gothic Book" panose="020B0503020102020204" pitchFamily="34" charset="0"/>
              </a:endParaRPr>
            </a:p>
          </p:txBody>
        </p:sp>
        <p:pic>
          <p:nvPicPr>
            <p:cNvPr id="27" name="progress.png">
              <a:extLst>
                <a:ext uri="{FF2B5EF4-FFF2-40B4-BE49-F238E27FC236}">
                  <a16:creationId xmlns:a16="http://schemas.microsoft.com/office/drawing/2014/main" xmlns="" id="{8C926894-563D-456B-A333-5167518F8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592" y="350592"/>
              <a:ext cx="1136884" cy="1136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" name="Group 413">
            <a:extLst>
              <a:ext uri="{FF2B5EF4-FFF2-40B4-BE49-F238E27FC236}">
                <a16:creationId xmlns:a16="http://schemas.microsoft.com/office/drawing/2014/main" xmlns="" id="{894A2E44-E555-48E9-B8AA-AF0CC1DA0449}"/>
              </a:ext>
            </a:extLst>
          </p:cNvPr>
          <p:cNvGrpSpPr/>
          <p:nvPr/>
        </p:nvGrpSpPr>
        <p:grpSpPr>
          <a:xfrm>
            <a:off x="4394917" y="1258268"/>
            <a:ext cx="914916" cy="914915"/>
            <a:chOff x="0" y="0"/>
            <a:chExt cx="1829829" cy="1829828"/>
          </a:xfrm>
        </p:grpSpPr>
        <p:sp>
          <p:nvSpPr>
            <p:cNvPr id="29" name="Shape 411">
              <a:extLst>
                <a:ext uri="{FF2B5EF4-FFF2-40B4-BE49-F238E27FC236}">
                  <a16:creationId xmlns:a16="http://schemas.microsoft.com/office/drawing/2014/main" xmlns="" id="{7C99AAFC-2D52-468F-9CD4-D108232BFA6F}"/>
                </a:ext>
              </a:extLst>
            </p:cNvPr>
            <p:cNvSpPr/>
            <p:nvPr/>
          </p:nvSpPr>
          <p:spPr>
            <a:xfrm>
              <a:off x="0" y="0"/>
              <a:ext cx="1829830" cy="1829829"/>
            </a:xfrm>
            <a:prstGeom prst="ellipse">
              <a:avLst/>
            </a:prstGeom>
            <a:solidFill>
              <a:srgbClr val="FF9301"/>
            </a:soli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blurRad="76200" dist="50800" dir="552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1pPr>
              <a:lvl2pPr marL="0" marR="0" indent="1714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2pPr>
              <a:lvl3pPr marL="0" marR="0" indent="342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3pPr>
              <a:lvl4pPr marL="0" marR="0" indent="5143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4pPr>
              <a:lvl5pPr marL="0" marR="0" indent="6858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5pPr>
              <a:lvl6pPr marL="0" marR="0" indent="850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6pPr>
              <a:lvl7pPr marL="0" marR="0" indent="10350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7pPr>
              <a:lvl8pPr marL="0" marR="0" indent="12001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8pPr>
              <a:lvl9pPr marL="0" marR="0" indent="13716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9pPr>
            </a:lstStyle>
            <a:p>
              <a:pPr marL="30480" marR="30480" algn="l" defTabSz="685800"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900">
                <a:latin typeface="Franklin Gothic Book" panose="020B0503020102020204" pitchFamily="34" charset="0"/>
              </a:endParaRPr>
            </a:p>
          </p:txBody>
        </p:sp>
        <p:pic>
          <p:nvPicPr>
            <p:cNvPr id="30" name="coin17.png">
              <a:extLst>
                <a:ext uri="{FF2B5EF4-FFF2-40B4-BE49-F238E27FC236}">
                  <a16:creationId xmlns:a16="http://schemas.microsoft.com/office/drawing/2014/main" xmlns="" id="{E18053D3-9A60-45C6-B9C4-6CF642A22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61274" y="361273"/>
              <a:ext cx="1107169" cy="1107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" name="Group 416">
            <a:extLst>
              <a:ext uri="{FF2B5EF4-FFF2-40B4-BE49-F238E27FC236}">
                <a16:creationId xmlns:a16="http://schemas.microsoft.com/office/drawing/2014/main" xmlns="" id="{E198BB1D-8CD4-4DFE-9BB7-889A8F49F623}"/>
              </a:ext>
            </a:extLst>
          </p:cNvPr>
          <p:cNvGrpSpPr/>
          <p:nvPr/>
        </p:nvGrpSpPr>
        <p:grpSpPr>
          <a:xfrm>
            <a:off x="8489865" y="1258268"/>
            <a:ext cx="914916" cy="914915"/>
            <a:chOff x="0" y="0"/>
            <a:chExt cx="1829829" cy="1829828"/>
          </a:xfrm>
        </p:grpSpPr>
        <p:sp>
          <p:nvSpPr>
            <p:cNvPr id="32" name="Shape 414">
              <a:extLst>
                <a:ext uri="{FF2B5EF4-FFF2-40B4-BE49-F238E27FC236}">
                  <a16:creationId xmlns:a16="http://schemas.microsoft.com/office/drawing/2014/main" xmlns="" id="{7DDA4FA3-5669-4D0C-8ADF-D5E965D8A2DB}"/>
                </a:ext>
              </a:extLst>
            </p:cNvPr>
            <p:cNvSpPr/>
            <p:nvPr/>
          </p:nvSpPr>
          <p:spPr>
            <a:xfrm>
              <a:off x="0" y="0"/>
              <a:ext cx="1829830" cy="1829829"/>
            </a:xfrm>
            <a:prstGeom prst="ellipse">
              <a:avLst/>
            </a:prstGeom>
            <a:solidFill>
              <a:srgbClr val="FF9301"/>
            </a:soli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blurRad="76200" dist="50800" dir="552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1pPr>
              <a:lvl2pPr marL="0" marR="0" indent="1714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2pPr>
              <a:lvl3pPr marL="0" marR="0" indent="342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3pPr>
              <a:lvl4pPr marL="0" marR="0" indent="5143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4pPr>
              <a:lvl5pPr marL="0" marR="0" indent="6858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5pPr>
              <a:lvl6pPr marL="0" marR="0" indent="850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6pPr>
              <a:lvl7pPr marL="0" marR="0" indent="10350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7pPr>
              <a:lvl8pPr marL="0" marR="0" indent="12001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8pPr>
              <a:lvl9pPr marL="0" marR="0" indent="13716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9pPr>
            </a:lstStyle>
            <a:p>
              <a:pPr marL="30480" marR="30480" algn="l" defTabSz="685800"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900">
                <a:latin typeface="Franklin Gothic Book" panose="020B0503020102020204" pitchFamily="34" charset="0"/>
              </a:endParaRPr>
            </a:p>
          </p:txBody>
        </p:sp>
        <p:pic>
          <p:nvPicPr>
            <p:cNvPr id="33" name="Opportunity.png">
              <a:extLst>
                <a:ext uri="{FF2B5EF4-FFF2-40B4-BE49-F238E27FC236}">
                  <a16:creationId xmlns:a16="http://schemas.microsoft.com/office/drawing/2014/main" xmlns="" id="{96345CF6-AD65-44FF-9583-F28195E87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667" y="330714"/>
              <a:ext cx="1184495" cy="116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" name="Group 420">
            <a:extLst>
              <a:ext uri="{FF2B5EF4-FFF2-40B4-BE49-F238E27FC236}">
                <a16:creationId xmlns:a16="http://schemas.microsoft.com/office/drawing/2014/main" xmlns="" id="{A44E481E-623E-4365-A7DA-DB8F08C4E35A}"/>
              </a:ext>
            </a:extLst>
          </p:cNvPr>
          <p:cNvGrpSpPr/>
          <p:nvPr/>
        </p:nvGrpSpPr>
        <p:grpSpPr>
          <a:xfrm>
            <a:off x="-74513" y="5757631"/>
            <a:ext cx="4076484" cy="635001"/>
            <a:chOff x="0" y="0"/>
            <a:chExt cx="8152966" cy="1270000"/>
          </a:xfrm>
          <a:noFill/>
        </p:grpSpPr>
        <p:sp>
          <p:nvSpPr>
            <p:cNvPr id="35" name="Shape 417">
              <a:extLst>
                <a:ext uri="{FF2B5EF4-FFF2-40B4-BE49-F238E27FC236}">
                  <a16:creationId xmlns:a16="http://schemas.microsoft.com/office/drawing/2014/main" xmlns="" id="{5D9996CB-CD59-44B1-A50F-BB94463A0477}"/>
                </a:ext>
              </a:extLst>
            </p:cNvPr>
            <p:cNvSpPr/>
            <p:nvPr/>
          </p:nvSpPr>
          <p:spPr>
            <a:xfrm>
              <a:off x="0" y="0"/>
              <a:ext cx="8152966" cy="12700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1pPr>
              <a:lvl2pPr marL="0" marR="0" indent="1714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2pPr>
              <a:lvl3pPr marL="0" marR="0" indent="342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3pPr>
              <a:lvl4pPr marL="0" marR="0" indent="5143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4pPr>
              <a:lvl5pPr marL="0" marR="0" indent="6858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5pPr>
              <a:lvl6pPr marL="0" marR="0" indent="850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6pPr>
              <a:lvl7pPr marL="0" marR="0" indent="10350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7pPr>
              <a:lvl8pPr marL="0" marR="0" indent="12001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8pPr>
              <a:lvl9pPr marL="0" marR="0" indent="13716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9pPr>
            </a:lstStyle>
            <a:p>
              <a:pPr defTabSz="412750">
                <a:defRPr sz="3200">
                  <a:latin typeface="+mn-lt"/>
                  <a:ea typeface="+mn-ea"/>
                  <a:cs typeface="+mn-cs"/>
                  <a:sym typeface="Helvetica Light"/>
                </a:defRPr>
              </a:pPr>
              <a:endParaRPr sz="2400" b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7" name="Shape 418">
              <a:extLst>
                <a:ext uri="{FF2B5EF4-FFF2-40B4-BE49-F238E27FC236}">
                  <a16:creationId xmlns:a16="http://schemas.microsoft.com/office/drawing/2014/main" xmlns="" id="{2B45B203-6D03-441C-AE77-F6BE6B1AFCE7}"/>
                </a:ext>
              </a:extLst>
            </p:cNvPr>
            <p:cNvSpPr/>
            <p:nvPr/>
          </p:nvSpPr>
          <p:spPr>
            <a:xfrm>
              <a:off x="4795047" y="276388"/>
              <a:ext cx="1802568" cy="84125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1pPr>
              <a:lvl2pPr marL="0" marR="0" indent="1714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2pPr>
              <a:lvl3pPr marL="0" marR="0" indent="342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3pPr>
              <a:lvl4pPr marL="0" marR="0" indent="5143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4pPr>
              <a:lvl5pPr marL="0" marR="0" indent="6858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5pPr>
              <a:lvl6pPr marL="0" marR="0" indent="850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6pPr>
              <a:lvl7pPr marL="0" marR="0" indent="10350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7pPr>
              <a:lvl8pPr marL="0" marR="0" indent="12001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8pPr>
              <a:lvl9pPr marL="0" marR="0" indent="13716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9pPr>
            </a:lstStyle>
            <a:p>
              <a:r>
                <a:rPr sz="2400" b="1" i="1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82</a:t>
              </a:r>
              <a:r>
                <a:rPr sz="2400" b="1" i="1" baseline="300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nd</a:t>
              </a:r>
            </a:p>
          </p:txBody>
        </p:sp>
        <p:sp>
          <p:nvSpPr>
            <p:cNvPr id="42" name="Shape 419">
              <a:extLst>
                <a:ext uri="{FF2B5EF4-FFF2-40B4-BE49-F238E27FC236}">
                  <a16:creationId xmlns:a16="http://schemas.microsoft.com/office/drawing/2014/main" xmlns="" id="{8C71FC5A-0DC5-412C-8616-410CDFFCF25C}"/>
                </a:ext>
              </a:extLst>
            </p:cNvPr>
            <p:cNvSpPr/>
            <p:nvPr/>
          </p:nvSpPr>
          <p:spPr>
            <a:xfrm>
              <a:off x="359318" y="276388"/>
              <a:ext cx="5513765" cy="84125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1pPr>
              <a:lvl2pPr marL="0" marR="0" indent="1714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2pPr>
              <a:lvl3pPr marL="0" marR="0" indent="342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3pPr>
              <a:lvl4pPr marL="0" marR="0" indent="5143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4pPr>
              <a:lvl5pPr marL="0" marR="0" indent="6858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5pPr>
              <a:lvl6pPr marL="0" marR="0" indent="850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6pPr>
              <a:lvl7pPr marL="0" marR="0" indent="10350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7pPr>
              <a:lvl8pPr marL="0" marR="0" indent="12001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8pPr>
              <a:lvl9pPr marL="0" marR="0" indent="13716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9pPr>
            </a:lstStyle>
            <a:p>
              <a:r>
                <a:rPr sz="24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10-year rank:</a:t>
              </a:r>
            </a:p>
          </p:txBody>
        </p:sp>
      </p:grpSp>
      <p:grpSp>
        <p:nvGrpSpPr>
          <p:cNvPr id="43" name="Group 424">
            <a:extLst>
              <a:ext uri="{FF2B5EF4-FFF2-40B4-BE49-F238E27FC236}">
                <a16:creationId xmlns:a16="http://schemas.microsoft.com/office/drawing/2014/main" xmlns="" id="{BE2CFDF4-244C-48BB-AD6B-2616BDE66DAC}"/>
              </a:ext>
            </a:extLst>
          </p:cNvPr>
          <p:cNvGrpSpPr/>
          <p:nvPr/>
        </p:nvGrpSpPr>
        <p:grpSpPr>
          <a:xfrm>
            <a:off x="3994525" y="5757631"/>
            <a:ext cx="4112543" cy="635001"/>
            <a:chOff x="0" y="0"/>
            <a:chExt cx="8225082" cy="1270000"/>
          </a:xfrm>
          <a:noFill/>
        </p:grpSpPr>
        <p:sp>
          <p:nvSpPr>
            <p:cNvPr id="44" name="Shape 421">
              <a:extLst>
                <a:ext uri="{FF2B5EF4-FFF2-40B4-BE49-F238E27FC236}">
                  <a16:creationId xmlns:a16="http://schemas.microsoft.com/office/drawing/2014/main" xmlns="" id="{06E838D0-FF04-4F3A-B09F-D5244FA3B9CF}"/>
                </a:ext>
              </a:extLst>
            </p:cNvPr>
            <p:cNvSpPr/>
            <p:nvPr/>
          </p:nvSpPr>
          <p:spPr>
            <a:xfrm>
              <a:off x="0" y="0"/>
              <a:ext cx="8225082" cy="12700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1pPr>
              <a:lvl2pPr marL="0" marR="0" indent="1714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2pPr>
              <a:lvl3pPr marL="0" marR="0" indent="342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3pPr>
              <a:lvl4pPr marL="0" marR="0" indent="5143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4pPr>
              <a:lvl5pPr marL="0" marR="0" indent="6858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5pPr>
              <a:lvl6pPr marL="0" marR="0" indent="850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6pPr>
              <a:lvl7pPr marL="0" marR="0" indent="10350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7pPr>
              <a:lvl8pPr marL="0" marR="0" indent="12001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8pPr>
              <a:lvl9pPr marL="0" marR="0" indent="13716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9pPr>
            </a:lstStyle>
            <a:p>
              <a:pPr defTabSz="412750">
                <a:defRPr sz="3200">
                  <a:latin typeface="+mn-lt"/>
                  <a:ea typeface="+mn-ea"/>
                  <a:cs typeface="+mn-cs"/>
                  <a:sym typeface="Helvetica Light"/>
                </a:defRPr>
              </a:pPr>
              <a:endParaRPr sz="2400" b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5" name="Shape 422">
              <a:extLst>
                <a:ext uri="{FF2B5EF4-FFF2-40B4-BE49-F238E27FC236}">
                  <a16:creationId xmlns:a16="http://schemas.microsoft.com/office/drawing/2014/main" xmlns="" id="{91F8FC82-FD2A-4196-8D41-360EBCD18F45}"/>
                </a:ext>
              </a:extLst>
            </p:cNvPr>
            <p:cNvSpPr/>
            <p:nvPr/>
          </p:nvSpPr>
          <p:spPr>
            <a:xfrm>
              <a:off x="4944866" y="214374"/>
              <a:ext cx="1412361" cy="84125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1pPr>
              <a:lvl2pPr marL="0" marR="0" indent="1714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2pPr>
              <a:lvl3pPr marL="0" marR="0" indent="342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3pPr>
              <a:lvl4pPr marL="0" marR="0" indent="5143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4pPr>
              <a:lvl5pPr marL="0" marR="0" indent="6858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5pPr>
              <a:lvl6pPr marL="0" marR="0" indent="850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6pPr>
              <a:lvl7pPr marL="0" marR="0" indent="10350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7pPr>
              <a:lvl8pPr marL="0" marR="0" indent="12001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8pPr>
              <a:lvl9pPr marL="0" marR="0" indent="13716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9pPr>
            </a:lstStyle>
            <a:p>
              <a:r>
                <a:rPr sz="2400" b="1" i="1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54</a:t>
              </a:r>
              <a:r>
                <a:rPr sz="2400" b="1" i="1" baseline="300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th</a:t>
              </a:r>
            </a:p>
          </p:txBody>
        </p:sp>
        <p:sp>
          <p:nvSpPr>
            <p:cNvPr id="46" name="Shape 423">
              <a:extLst>
                <a:ext uri="{FF2B5EF4-FFF2-40B4-BE49-F238E27FC236}">
                  <a16:creationId xmlns:a16="http://schemas.microsoft.com/office/drawing/2014/main" xmlns="" id="{CD0DA945-A31E-42AE-8B4B-C00229328BA2}"/>
                </a:ext>
              </a:extLst>
            </p:cNvPr>
            <p:cNvSpPr/>
            <p:nvPr/>
          </p:nvSpPr>
          <p:spPr>
            <a:xfrm>
              <a:off x="190244" y="252474"/>
              <a:ext cx="5789329" cy="84125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1pPr>
              <a:lvl2pPr marL="0" marR="0" indent="1714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2pPr>
              <a:lvl3pPr marL="0" marR="0" indent="342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3pPr>
              <a:lvl4pPr marL="0" marR="0" indent="5143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4pPr>
              <a:lvl5pPr marL="0" marR="0" indent="6858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5pPr>
              <a:lvl6pPr marL="0" marR="0" indent="850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6pPr>
              <a:lvl7pPr marL="0" marR="0" indent="10350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7pPr>
              <a:lvl8pPr marL="0" marR="0" indent="12001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8pPr>
              <a:lvl9pPr marL="0" marR="0" indent="13716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9pPr>
            </a:lstStyle>
            <a:p>
              <a:r>
                <a:rPr sz="24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10-year rank:</a:t>
              </a:r>
            </a:p>
          </p:txBody>
        </p:sp>
      </p:grpSp>
      <p:grpSp>
        <p:nvGrpSpPr>
          <p:cNvPr id="47" name="Group 428">
            <a:extLst>
              <a:ext uri="{FF2B5EF4-FFF2-40B4-BE49-F238E27FC236}">
                <a16:creationId xmlns:a16="http://schemas.microsoft.com/office/drawing/2014/main" xmlns="" id="{0634E3F1-D395-4157-9846-A06CD59BE74E}"/>
              </a:ext>
            </a:extLst>
          </p:cNvPr>
          <p:cNvGrpSpPr/>
          <p:nvPr/>
        </p:nvGrpSpPr>
        <p:grpSpPr>
          <a:xfrm>
            <a:off x="8115517" y="5757631"/>
            <a:ext cx="4076484" cy="635001"/>
            <a:chOff x="0" y="0"/>
            <a:chExt cx="8152966" cy="1270000"/>
          </a:xfrm>
          <a:noFill/>
        </p:grpSpPr>
        <p:sp>
          <p:nvSpPr>
            <p:cNvPr id="48" name="Shape 425">
              <a:extLst>
                <a:ext uri="{FF2B5EF4-FFF2-40B4-BE49-F238E27FC236}">
                  <a16:creationId xmlns:a16="http://schemas.microsoft.com/office/drawing/2014/main" xmlns="" id="{E16F8860-F58C-4F71-83C7-F64028636384}"/>
                </a:ext>
              </a:extLst>
            </p:cNvPr>
            <p:cNvSpPr/>
            <p:nvPr/>
          </p:nvSpPr>
          <p:spPr>
            <a:xfrm>
              <a:off x="0" y="0"/>
              <a:ext cx="8152966" cy="12700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1pPr>
              <a:lvl2pPr marL="0" marR="0" indent="1714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2pPr>
              <a:lvl3pPr marL="0" marR="0" indent="342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3pPr>
              <a:lvl4pPr marL="0" marR="0" indent="5143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4pPr>
              <a:lvl5pPr marL="0" marR="0" indent="6858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5pPr>
              <a:lvl6pPr marL="0" marR="0" indent="850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6pPr>
              <a:lvl7pPr marL="0" marR="0" indent="10350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7pPr>
              <a:lvl8pPr marL="0" marR="0" indent="12001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8pPr>
              <a:lvl9pPr marL="0" marR="0" indent="13716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9pPr>
            </a:lstStyle>
            <a:p>
              <a:pPr defTabSz="412750">
                <a:defRPr sz="3200">
                  <a:latin typeface="+mn-lt"/>
                  <a:ea typeface="+mn-ea"/>
                  <a:cs typeface="+mn-cs"/>
                  <a:sym typeface="Helvetica Light"/>
                </a:defRPr>
              </a:pPr>
              <a:endParaRPr sz="2400" b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9" name="Shape 426">
              <a:extLst>
                <a:ext uri="{FF2B5EF4-FFF2-40B4-BE49-F238E27FC236}">
                  <a16:creationId xmlns:a16="http://schemas.microsoft.com/office/drawing/2014/main" xmlns="" id="{7DA25552-07E2-4050-9CA2-A3E737819754}"/>
                </a:ext>
              </a:extLst>
            </p:cNvPr>
            <p:cNvSpPr/>
            <p:nvPr/>
          </p:nvSpPr>
          <p:spPr>
            <a:xfrm>
              <a:off x="4500159" y="257632"/>
              <a:ext cx="2073853" cy="84125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1pPr>
              <a:lvl2pPr marL="0" marR="0" indent="1714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2pPr>
              <a:lvl3pPr marL="0" marR="0" indent="342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3pPr>
              <a:lvl4pPr marL="0" marR="0" indent="5143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4pPr>
              <a:lvl5pPr marL="0" marR="0" indent="6858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5pPr>
              <a:lvl6pPr marL="0" marR="0" indent="850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6pPr>
              <a:lvl7pPr marL="0" marR="0" indent="10350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7pPr>
              <a:lvl8pPr marL="0" marR="0" indent="12001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8pPr>
              <a:lvl9pPr marL="0" marR="0" indent="13716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9pPr>
            </a:lstStyle>
            <a:p>
              <a:r>
                <a:rPr sz="2400" b="1" i="1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39</a:t>
              </a:r>
              <a:r>
                <a:rPr sz="2400" b="1" i="1" baseline="300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th</a:t>
              </a:r>
            </a:p>
          </p:txBody>
        </p:sp>
        <p:sp>
          <p:nvSpPr>
            <p:cNvPr id="50" name="Shape 427">
              <a:extLst>
                <a:ext uri="{FF2B5EF4-FFF2-40B4-BE49-F238E27FC236}">
                  <a16:creationId xmlns:a16="http://schemas.microsoft.com/office/drawing/2014/main" xmlns="" id="{E6AEFD2A-90B0-4B4B-8677-50C6EF6040D2}"/>
                </a:ext>
              </a:extLst>
            </p:cNvPr>
            <p:cNvSpPr/>
            <p:nvPr/>
          </p:nvSpPr>
          <p:spPr>
            <a:xfrm>
              <a:off x="186454" y="270332"/>
              <a:ext cx="5734859" cy="84125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1pPr>
              <a:lvl2pPr marL="0" marR="0" indent="1714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2pPr>
              <a:lvl3pPr marL="0" marR="0" indent="342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3pPr>
              <a:lvl4pPr marL="0" marR="0" indent="5143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4pPr>
              <a:lvl5pPr marL="0" marR="0" indent="6858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5pPr>
              <a:lvl6pPr marL="0" marR="0" indent="8509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6pPr>
              <a:lvl7pPr marL="0" marR="0" indent="10350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7pPr>
              <a:lvl8pPr marL="0" marR="0" indent="120015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8pPr>
              <a:lvl9pPr marL="0" marR="0" indent="1371600" algn="ctr" defTabSz="4095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rstate Regular Comp"/>
                  <a:ea typeface="Interstate Regular Comp"/>
                  <a:cs typeface="Interstate Regular Comp"/>
                  <a:sym typeface="Interstate Regular Comp"/>
                </a:defRPr>
              </a:lvl9pPr>
            </a:lstStyle>
            <a:p>
              <a:r>
                <a:rPr sz="2400" dirty="0">
                  <a:solidFill>
                    <a:schemeClr val="bg1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10-year rank:</a:t>
              </a:r>
            </a:p>
          </p:txBody>
        </p:sp>
      </p:grpSp>
      <p:sp>
        <p:nvSpPr>
          <p:cNvPr id="52" name="Shape 431">
            <a:extLst>
              <a:ext uri="{FF2B5EF4-FFF2-40B4-BE49-F238E27FC236}">
                <a16:creationId xmlns:a16="http://schemas.microsoft.com/office/drawing/2014/main" xmlns="" id="{4C91A4E2-265A-45B8-9CE5-470943BA2B2B}"/>
              </a:ext>
            </a:extLst>
          </p:cNvPr>
          <p:cNvSpPr/>
          <p:nvPr/>
        </p:nvSpPr>
        <p:spPr>
          <a:xfrm>
            <a:off x="1179506" y="1330780"/>
            <a:ext cx="1740872" cy="76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1pPr>
            <a:lvl2pPr marL="0" marR="0" indent="1714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2pPr>
            <a:lvl3pPr marL="0" marR="0" indent="3429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3pPr>
            <a:lvl4pPr marL="0" marR="0" indent="5143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4pPr>
            <a:lvl5pPr marL="0" marR="0" indent="6858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5pPr>
            <a:lvl6pPr marL="0" marR="0" indent="8509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6pPr>
            <a:lvl7pPr marL="0" marR="0" indent="10350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7pPr>
            <a:lvl8pPr marL="0" marR="0" indent="120015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8pPr>
            <a:lvl9pPr marL="0" marR="0" indent="1371600" algn="ctr" defTabSz="4095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rstate Regular Comp"/>
                <a:ea typeface="Interstate Regular Comp"/>
                <a:cs typeface="Interstate Regular Comp"/>
                <a:sym typeface="Interstate Regular Comp"/>
              </a:defRPr>
            </a:lvl9pPr>
          </a:lstStyle>
          <a:p>
            <a:pPr>
              <a:lnSpc>
                <a:spcPct val="90000"/>
              </a:lnSpc>
              <a:defRPr sz="4500">
                <a:latin typeface="Interstate Regular"/>
                <a:ea typeface="Interstate Regular"/>
                <a:cs typeface="Interstate Regular"/>
                <a:sym typeface="Interstate Regular"/>
              </a:defRPr>
            </a:pPr>
            <a:r>
              <a:rPr sz="2250" b="1" dirty="0">
                <a:solidFill>
                  <a:srgbClr val="2E75B6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Jobs</a:t>
            </a:r>
          </a:p>
          <a:p>
            <a:pPr>
              <a:lnSpc>
                <a:spcPct val="160000"/>
              </a:lnSpc>
              <a:spcBef>
                <a:spcPts val="550"/>
              </a:spcBef>
              <a:defRPr sz="30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500" b="1" dirty="0">
                <a:solidFill>
                  <a:srgbClr val="2E75B6"/>
                </a:solidFill>
                <a:latin typeface="Franklin Gothic Book" panose="020B0503020102020204" pitchFamily="34" charset="0"/>
              </a:rPr>
              <a:t>200</a:t>
            </a:r>
            <a:r>
              <a:rPr lang="en-US" sz="1500" b="1" dirty="0">
                <a:solidFill>
                  <a:srgbClr val="2E75B6"/>
                </a:solidFill>
                <a:latin typeface="Franklin Gothic Book" panose="020B0503020102020204" pitchFamily="34" charset="0"/>
              </a:rPr>
              <a:t>7</a:t>
            </a:r>
            <a:r>
              <a:rPr sz="1500" b="1" dirty="0">
                <a:solidFill>
                  <a:srgbClr val="2E75B6"/>
                </a:solidFill>
                <a:latin typeface="Franklin Gothic Book" panose="020B0503020102020204" pitchFamily="34" charset="0"/>
              </a:rPr>
              <a:t>-201</a:t>
            </a:r>
            <a:r>
              <a:rPr lang="en-US" sz="1500" b="1" dirty="0">
                <a:solidFill>
                  <a:srgbClr val="2E75B6"/>
                </a:solidFill>
                <a:latin typeface="Franklin Gothic Book" panose="020B0503020102020204" pitchFamily="34" charset="0"/>
              </a:rPr>
              <a:t>7</a:t>
            </a:r>
            <a:endParaRPr sz="1500" b="1" dirty="0">
              <a:solidFill>
                <a:srgbClr val="2E75B6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83" name="Chart 82">
            <a:extLst>
              <a:ext uri="{FF2B5EF4-FFF2-40B4-BE49-F238E27FC236}">
                <a16:creationId xmlns:a16="http://schemas.microsoft.com/office/drawing/2014/main" xmlns="" id="{CC3863DC-0DF8-48D1-A28B-C4F0B27B1E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647603"/>
              </p:ext>
            </p:extLst>
          </p:nvPr>
        </p:nvGraphicFramePr>
        <p:xfrm>
          <a:off x="150828" y="2069105"/>
          <a:ext cx="3803904" cy="381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5" name="Chart 84">
            <a:extLst>
              <a:ext uri="{FF2B5EF4-FFF2-40B4-BE49-F238E27FC236}">
                <a16:creationId xmlns:a16="http://schemas.microsoft.com/office/drawing/2014/main" xmlns="" id="{2AEE7E00-7AB0-44C9-9846-CAEEFC4F7A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33690"/>
              </p:ext>
            </p:extLst>
          </p:nvPr>
        </p:nvGraphicFramePr>
        <p:xfrm>
          <a:off x="4244884" y="2173127"/>
          <a:ext cx="3803904" cy="381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7" name="Chart 86">
            <a:extLst>
              <a:ext uri="{FF2B5EF4-FFF2-40B4-BE49-F238E27FC236}">
                <a16:creationId xmlns:a16="http://schemas.microsoft.com/office/drawing/2014/main" xmlns="" id="{346A6011-44F8-4792-B190-88912DD6E9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6451025"/>
              </p:ext>
            </p:extLst>
          </p:nvPr>
        </p:nvGraphicFramePr>
        <p:xfrm>
          <a:off x="8169713" y="2239869"/>
          <a:ext cx="3803904" cy="381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71844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54704" y="-1036482"/>
            <a:ext cx="9984665" cy="492629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" name="Flowchart: Data 3"/>
          <p:cNvSpPr/>
          <p:nvPr/>
        </p:nvSpPr>
        <p:spPr>
          <a:xfrm>
            <a:off x="10344804" y="-1025848"/>
            <a:ext cx="623713" cy="417888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5" name="Flowchart: Data 4"/>
          <p:cNvSpPr/>
          <p:nvPr/>
        </p:nvSpPr>
        <p:spPr>
          <a:xfrm>
            <a:off x="10864082" y="-1025848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6" name="Flowchart: Data 5"/>
          <p:cNvSpPr/>
          <p:nvPr/>
        </p:nvSpPr>
        <p:spPr>
          <a:xfrm>
            <a:off x="11383360" y="-1025848"/>
            <a:ext cx="623713" cy="417888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49" name="Shape 371"/>
          <p:cNvSpPr/>
          <p:nvPr/>
        </p:nvSpPr>
        <p:spPr>
          <a:xfrm>
            <a:off x="9283253" y="3047134"/>
            <a:ext cx="1972302" cy="1868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1100"/>
              </a:spcBef>
              <a:defRPr sz="12000" b="1">
                <a:solidFill>
                  <a:srgbClr val="FF93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600" dirty="0">
                <a:solidFill>
                  <a:srgbClr val="FC9327"/>
                </a:solidFill>
                <a:latin typeface="Franklin Gothic Book" panose="020B0503020102020204" pitchFamily="34" charset="0"/>
                <a:cs typeface="Franklin Gothic Book"/>
              </a:rPr>
              <a:t>+$1,900</a:t>
            </a:r>
            <a:endParaRPr sz="3600" dirty="0">
              <a:solidFill>
                <a:srgbClr val="FC9327"/>
              </a:solidFill>
              <a:latin typeface="Franklin Gothic Book" panose="020B0503020102020204" pitchFamily="34" charset="0"/>
              <a:cs typeface="Franklin Gothic Book"/>
            </a:endParaRPr>
          </a:p>
          <a:p>
            <a:pPr algn="ctr">
              <a:lnSpc>
                <a:spcPct val="80000"/>
              </a:lnSpc>
              <a:spcBef>
                <a:spcPts val="1100"/>
              </a:spcBef>
              <a:defRPr sz="5000" i="1">
                <a:latin typeface="+mn-lt"/>
                <a:ea typeface="+mn-ea"/>
                <a:cs typeface="+mn-cs"/>
                <a:sym typeface="Helvetica Light"/>
              </a:defRPr>
            </a:pPr>
            <a:r>
              <a:rPr lang="en-US" sz="2400" dirty="0">
                <a:solidFill>
                  <a:srgbClr val="767171"/>
                </a:solidFill>
                <a:latin typeface="Franklin Gothic Book" panose="020B0503020102020204" pitchFamily="34" charset="0"/>
                <a:cs typeface="Franklin Gothic Book"/>
              </a:rPr>
              <a:t>Change in median earnings gap, 2007-2017</a:t>
            </a:r>
          </a:p>
        </p:txBody>
      </p:sp>
      <p:sp>
        <p:nvSpPr>
          <p:cNvPr id="51" name="Shape 374"/>
          <p:cNvSpPr/>
          <p:nvPr/>
        </p:nvSpPr>
        <p:spPr>
          <a:xfrm>
            <a:off x="4354502" y="6544223"/>
            <a:ext cx="55341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2000">
                <a:latin typeface="Interstate Light Italic"/>
                <a:ea typeface="Interstate Light Italic"/>
                <a:cs typeface="Interstate Light Italic"/>
                <a:sym typeface="Interstate Light Italic"/>
              </a:defRPr>
            </a:lvl1pPr>
          </a:lstStyle>
          <a:p>
            <a:r>
              <a:rPr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Source: Brookings, “Metro Monitor,” 201</a:t>
            </a:r>
            <a:r>
              <a:rPr lang="en-US" sz="1400" i="1" dirty="0">
                <a:solidFill>
                  <a:srgbClr val="635E5E"/>
                </a:solidFill>
                <a:latin typeface="Franklin Gothic Book" panose="020B0503020102020204" pitchFamily="34" charset="0"/>
                <a:cs typeface="Franklin Gothic Book"/>
              </a:rPr>
              <a:t>9</a:t>
            </a:r>
            <a:endParaRPr sz="1400" i="1" dirty="0">
              <a:solidFill>
                <a:srgbClr val="635E5E"/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8861620" y="1481586"/>
            <a:ext cx="2744250" cy="675703"/>
            <a:chOff x="7962900" y="1690109"/>
            <a:chExt cx="2744250" cy="675703"/>
          </a:xfrm>
        </p:grpSpPr>
        <p:sp>
          <p:nvSpPr>
            <p:cNvPr id="70" name="Title 2"/>
            <p:cNvSpPr txBox="1">
              <a:spLocks/>
            </p:cNvSpPr>
            <p:nvPr/>
          </p:nvSpPr>
          <p:spPr>
            <a:xfrm>
              <a:off x="7962900" y="1842370"/>
              <a:ext cx="2307967" cy="52344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2000" dirty="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RACIAL INCLUSION</a:t>
              </a: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2608" y="1690109"/>
              <a:ext cx="504542" cy="504542"/>
            </a:xfrm>
            <a:prstGeom prst="rect">
              <a:avLst/>
            </a:prstGeom>
          </p:spPr>
        </p:pic>
        <p:cxnSp>
          <p:nvCxnSpPr>
            <p:cNvPr id="72" name="Straight Connector 71"/>
            <p:cNvCxnSpPr/>
            <p:nvPr/>
          </p:nvCxnSpPr>
          <p:spPr>
            <a:xfrm flipV="1">
              <a:off x="8034219" y="2240776"/>
              <a:ext cx="2672931" cy="15636"/>
            </a:xfrm>
            <a:prstGeom prst="line">
              <a:avLst/>
            </a:prstGeom>
            <a:ln w="38100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Shape 326"/>
          <p:cNvSpPr/>
          <p:nvPr/>
        </p:nvSpPr>
        <p:spPr>
          <a:xfrm flipV="1">
            <a:off x="8159681" y="1225360"/>
            <a:ext cx="1" cy="5346047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Franklin Gothic Book" panose="020B0503020102020204" pitchFamily="34" charset="0"/>
            </a:endParaRP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660339" y="-986093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Greater Washington needs more growth, prosperity, and inclusion</a:t>
            </a:r>
          </a:p>
        </p:txBody>
      </p:sp>
      <p:sp>
        <p:nvSpPr>
          <p:cNvPr id="36" name="Parallelogram 35"/>
          <p:cNvSpPr/>
          <p:nvPr/>
        </p:nvSpPr>
        <p:spPr>
          <a:xfrm>
            <a:off x="-259977" y="293009"/>
            <a:ext cx="9984665" cy="822960"/>
          </a:xfrm>
          <a:prstGeom prst="parallelogram">
            <a:avLst>
              <a:gd name="adj" fmla="val 308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8" name="Flowchart: Data 37"/>
          <p:cNvSpPr/>
          <p:nvPr/>
        </p:nvSpPr>
        <p:spPr>
          <a:xfrm>
            <a:off x="10071665" y="538730"/>
            <a:ext cx="731520" cy="457200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  <a:cs typeface="Franklin Gothic Book"/>
              </a:rPr>
              <a:t>1</a:t>
            </a:r>
          </a:p>
        </p:txBody>
      </p:sp>
      <p:sp>
        <p:nvSpPr>
          <p:cNvPr id="39" name="Flowchart: Data 38"/>
          <p:cNvSpPr/>
          <p:nvPr/>
        </p:nvSpPr>
        <p:spPr>
          <a:xfrm>
            <a:off x="10692541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2</a:t>
            </a:r>
          </a:p>
        </p:txBody>
      </p:sp>
      <p:sp>
        <p:nvSpPr>
          <p:cNvPr id="40" name="Flowchart: Data 39"/>
          <p:cNvSpPr/>
          <p:nvPr/>
        </p:nvSpPr>
        <p:spPr>
          <a:xfrm>
            <a:off x="11313417" y="538730"/>
            <a:ext cx="731520" cy="457200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Franklin Gothic Book"/>
              </a:rPr>
              <a:t>3</a:t>
            </a:r>
          </a:p>
        </p:txBody>
      </p:sp>
      <p:sp>
        <p:nvSpPr>
          <p:cNvPr id="59" name="Shape 338"/>
          <p:cNvSpPr/>
          <p:nvPr/>
        </p:nvSpPr>
        <p:spPr>
          <a:xfrm>
            <a:off x="8794800" y="5483345"/>
            <a:ext cx="28091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Rank: 70</a:t>
            </a:r>
            <a:r>
              <a:rPr lang="en-US" sz="2400" b="1" baseline="30000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th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Franklin Gothic Book" panose="020B0503020102020204" pitchFamily="34" charset="0"/>
                <a:cs typeface="Franklin Gothic Book"/>
              </a:rPr>
              <a:t> of 100</a:t>
            </a:r>
            <a:endParaRPr sz="2400" b="1" dirty="0">
              <a:solidFill>
                <a:schemeClr val="bg2">
                  <a:lumMod val="50000"/>
                </a:schemeClr>
              </a:solidFill>
              <a:latin typeface="Franklin Gothic Book" panose="020B0503020102020204" pitchFamily="34" charset="0"/>
              <a:cs typeface="Franklin Gothic Book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C655DC16-7748-4047-A0CA-EAE5BAB4F695}"/>
              </a:ext>
            </a:extLst>
          </p:cNvPr>
          <p:cNvSpPr txBox="1">
            <a:spLocks/>
          </p:cNvSpPr>
          <p:nvPr/>
        </p:nvSpPr>
        <p:spPr>
          <a:xfrm>
            <a:off x="175928" y="466859"/>
            <a:ext cx="9165187" cy="417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rgbClr val="0070C0"/>
                </a:solidFill>
                <a:latin typeface="Myriad Pro" panose="020B0503030403020204" pitchFamily="34" charset="0"/>
                <a:ea typeface="+mj-ea"/>
                <a:cs typeface="Myriad Arabic" panose="01010101010101010101" pitchFamily="50" charset="-78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  <a:cs typeface="Franklin Gothic Book"/>
              </a:rPr>
              <a:t>Chicago has made little progress on racial inclusion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9E4C289-530F-4779-BD05-F9D4EDCD0A57}"/>
              </a:ext>
            </a:extLst>
          </p:cNvPr>
          <p:cNvGrpSpPr/>
          <p:nvPr/>
        </p:nvGrpSpPr>
        <p:grpSpPr>
          <a:xfrm>
            <a:off x="71638" y="1539467"/>
            <a:ext cx="8825641" cy="4974175"/>
            <a:chOff x="1866900" y="1092022"/>
            <a:chExt cx="8825641" cy="4974175"/>
          </a:xfrm>
        </p:grpSpPr>
        <p:sp>
          <p:nvSpPr>
            <p:cNvPr id="42" name="Shape 474">
              <a:extLst>
                <a:ext uri="{FF2B5EF4-FFF2-40B4-BE49-F238E27FC236}">
                  <a16:creationId xmlns:a16="http://schemas.microsoft.com/office/drawing/2014/main" xmlns="" id="{ABE71C0F-ACBB-4A57-9806-2362A5BDFF50}"/>
                </a:ext>
              </a:extLst>
            </p:cNvPr>
            <p:cNvSpPr/>
            <p:nvPr/>
          </p:nvSpPr>
          <p:spPr>
            <a:xfrm>
              <a:off x="1866900" y="1092022"/>
              <a:ext cx="7934325" cy="497417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 sz="4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endParaRPr sz="20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ECA7EEFB-5D4A-4DBB-8DC8-3C526CAD99C8}"/>
                </a:ext>
              </a:extLst>
            </p:cNvPr>
            <p:cNvSpPr txBox="1"/>
            <p:nvPr/>
          </p:nvSpPr>
          <p:spPr>
            <a:xfrm>
              <a:off x="8252066" y="2416419"/>
              <a:ext cx="1903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53769"/>
                  </a:solidFill>
                </a:rPr>
                <a:t>Whites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82918411-B200-40C4-BA56-FFA3012DF267}"/>
                </a:ext>
              </a:extLst>
            </p:cNvPr>
            <p:cNvSpPr txBox="1"/>
            <p:nvPr/>
          </p:nvSpPr>
          <p:spPr>
            <a:xfrm>
              <a:off x="8188630" y="3933178"/>
              <a:ext cx="1903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3A3E5"/>
                  </a:solidFill>
                </a:rPr>
                <a:t>People of color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37DFC9B1-540C-4697-8ADD-126FC726161D}"/>
                </a:ext>
              </a:extLst>
            </p:cNvPr>
            <p:cNvSpPr txBox="1"/>
            <p:nvPr/>
          </p:nvSpPr>
          <p:spPr>
            <a:xfrm>
              <a:off x="2040810" y="1160140"/>
              <a:ext cx="86517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</a:rPr>
                <a:t>Median earnings, Chicago metro area</a:t>
              </a:r>
            </a:p>
          </p:txBody>
        </p:sp>
        <p:graphicFrame>
          <p:nvGraphicFramePr>
            <p:cNvPr id="52" name="Chart 51">
              <a:extLst>
                <a:ext uri="{FF2B5EF4-FFF2-40B4-BE49-F238E27FC236}">
                  <a16:creationId xmlns:a16="http://schemas.microsoft.com/office/drawing/2014/main" xmlns="" id="{B9140C51-C353-4178-B9A8-C3DE5CCE94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4336" y="1430062"/>
            <a:ext cx="6415655" cy="4456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74406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5926</TotalTime>
  <Words>3216</Words>
  <Application>Microsoft Office PowerPoint</Application>
  <PresentationFormat>Widescreen</PresentationFormat>
  <Paragraphs>690</Paragraphs>
  <Slides>32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Arial</vt:lpstr>
      <vt:lpstr>Avenir Next Condensed</vt:lpstr>
      <vt:lpstr>Calibri</vt:lpstr>
      <vt:lpstr>Franklin Gothic Book</vt:lpstr>
      <vt:lpstr>Franklin Gothic Medium</vt:lpstr>
      <vt:lpstr>FrankRuehl</vt:lpstr>
      <vt:lpstr>Gill Sans</vt:lpstr>
      <vt:lpstr>Helvetica</vt:lpstr>
      <vt:lpstr>Helvetica Light</vt:lpstr>
      <vt:lpstr>Helvetica Neue</vt:lpstr>
      <vt:lpstr>Interstate Light</vt:lpstr>
      <vt:lpstr>Interstate Light Italic</vt:lpstr>
      <vt:lpstr>Interstate Regular</vt:lpstr>
      <vt:lpstr>Interstate Regular Comp</vt:lpstr>
      <vt:lpstr>Myriad Arabic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Brookings Institution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economic development</dc:title>
  <dc:creator>Luisa  Zottis</dc:creator>
  <cp:lastModifiedBy>Emily Blum</cp:lastModifiedBy>
  <cp:revision>313</cp:revision>
  <dcterms:created xsi:type="dcterms:W3CDTF">2018-09-19T15:58:01Z</dcterms:created>
  <dcterms:modified xsi:type="dcterms:W3CDTF">2019-09-18T16:39:15Z</dcterms:modified>
</cp:coreProperties>
</file>