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80"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5143500" type="screen16x9"/>
  <p:notesSz cx="6858000" cy="9144000"/>
  <p:embeddedFontLst>
    <p:embeddedFont>
      <p:font typeface="Big Shoulders Display" pitchFamily="2" charset="77"/>
      <p:regular r:id="rId31"/>
      <p:bold r:id="rId32"/>
    </p:embeddedFont>
    <p:embeddedFont>
      <p:font typeface="Bookman Old Style" panose="020506040505050202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Proxima Nova" panose="02000506030000020004"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Ubuntu" panose="020B0504030602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CC2003-0787-4401-B71F-D563F725DDC3}">
  <a:tblStyle styleId="{FCCC2003-0787-4401-B71F-D563F725DDC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p:cViewPr varScale="1">
        <p:scale>
          <a:sx n="148" d="100"/>
          <a:sy n="148" d="100"/>
        </p:scale>
        <p:origin x="6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ac10dd7b14_2_46:notes"/>
          <p:cNvSpPr>
            <a:spLocks noGrp="1" noRot="1" noChangeAspect="1"/>
          </p:cNvSpPr>
          <p:nvPr>
            <p:ph type="sldImg" idx="2"/>
          </p:nvPr>
        </p:nvSpPr>
        <p:spPr>
          <a:xfrm>
            <a:off x="398913" y="686112"/>
            <a:ext cx="606017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ac10dd7b14_2_46:notes"/>
          <p:cNvSpPr txBox="1">
            <a:spLocks noGrp="1"/>
          </p:cNvSpPr>
          <p:nvPr>
            <p:ph type="body" idx="1"/>
          </p:nvPr>
        </p:nvSpPr>
        <p:spPr>
          <a:xfrm>
            <a:off x="686421" y="4400238"/>
            <a:ext cx="5485158" cy="3600762"/>
          </a:xfrm>
          <a:prstGeom prst="rect">
            <a:avLst/>
          </a:prstGeom>
          <a:noFill/>
          <a:ln>
            <a:noFill/>
          </a:ln>
        </p:spPr>
        <p:txBody>
          <a:bodyPr spcFirstLastPara="1" wrap="square" lIns="89600" tIns="44775" rIns="89600" bIns="447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4" name="Google Shape;154;gac10dd7b14_2_46: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2b4627f3b_13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ga2b4627f3b_13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2b4627f3b_2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ga2b4627f3b_2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2b4627f3b_13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a2b4627f3b_13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2b4627f3b_13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a2b4627f3b_13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2b4627f3b_13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a2b4627f3b_13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c9b00ec1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ac9b00ec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2b4627f3b_3_12:notes"/>
          <p:cNvSpPr>
            <a:spLocks noGrp="1" noRot="1" noChangeAspect="1"/>
          </p:cNvSpPr>
          <p:nvPr>
            <p:ph type="sldImg" idx="2"/>
          </p:nvPr>
        </p:nvSpPr>
        <p:spPr>
          <a:xfrm>
            <a:off x="398913" y="686112"/>
            <a:ext cx="6060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a2b4627f3b_3_12:notes"/>
          <p:cNvSpPr txBox="1">
            <a:spLocks noGrp="1"/>
          </p:cNvSpPr>
          <p:nvPr>
            <p:ph type="body" idx="1"/>
          </p:nvPr>
        </p:nvSpPr>
        <p:spPr>
          <a:xfrm>
            <a:off x="685180" y="4400472"/>
            <a:ext cx="5487600" cy="3600600"/>
          </a:xfrm>
          <a:prstGeom prst="rect">
            <a:avLst/>
          </a:prstGeom>
          <a:noFill/>
          <a:ln>
            <a:noFill/>
          </a:ln>
        </p:spPr>
        <p:txBody>
          <a:bodyPr spcFirstLastPara="1" wrap="square" lIns="89450" tIns="44725" rIns="89450" bIns="4472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ga2b4627f3b_3_12: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a2b4627f3b_3_30:notes"/>
          <p:cNvSpPr>
            <a:spLocks noGrp="1" noRot="1" noChangeAspect="1"/>
          </p:cNvSpPr>
          <p:nvPr>
            <p:ph type="sldImg" idx="2"/>
          </p:nvPr>
        </p:nvSpPr>
        <p:spPr>
          <a:xfrm>
            <a:off x="398913" y="686112"/>
            <a:ext cx="6060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a2b4627f3b_3_30:notes"/>
          <p:cNvSpPr txBox="1">
            <a:spLocks noGrp="1"/>
          </p:cNvSpPr>
          <p:nvPr>
            <p:ph type="body" idx="1"/>
          </p:nvPr>
        </p:nvSpPr>
        <p:spPr>
          <a:xfrm>
            <a:off x="685180" y="4400472"/>
            <a:ext cx="5487600" cy="3600600"/>
          </a:xfrm>
          <a:prstGeom prst="rect">
            <a:avLst/>
          </a:prstGeom>
          <a:noFill/>
          <a:ln>
            <a:noFill/>
          </a:ln>
        </p:spPr>
        <p:txBody>
          <a:bodyPr spcFirstLastPara="1" wrap="square" lIns="89450" tIns="44725" rIns="89450" bIns="4472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9" name="Google Shape;309;ga2b4627f3b_3_30: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2b4627f3b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a2b4627f3b_3_44:notes"/>
          <p:cNvSpPr txBox="1">
            <a:spLocks noGrp="1"/>
          </p:cNvSpPr>
          <p:nvPr>
            <p:ph type="body" idx="1"/>
          </p:nvPr>
        </p:nvSpPr>
        <p:spPr>
          <a:xfrm>
            <a:off x="685180" y="4400472"/>
            <a:ext cx="5487600" cy="3600600"/>
          </a:xfrm>
          <a:prstGeom prst="rect">
            <a:avLst/>
          </a:prstGeom>
          <a:noFill/>
          <a:ln>
            <a:noFill/>
          </a:ln>
        </p:spPr>
        <p:txBody>
          <a:bodyPr spcFirstLastPara="1" wrap="square" lIns="89450" tIns="44725" rIns="89450" bIns="4472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4" name="Google Shape;324;ga2b4627f3b_3_44: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a6bd80978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8a6bd80978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c10dd7b14_2_53:notes"/>
          <p:cNvSpPr>
            <a:spLocks noGrp="1" noRot="1" noChangeAspect="1"/>
          </p:cNvSpPr>
          <p:nvPr>
            <p:ph type="sldImg" idx="2"/>
          </p:nvPr>
        </p:nvSpPr>
        <p:spPr>
          <a:xfrm>
            <a:off x="398913" y="686112"/>
            <a:ext cx="606017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ac10dd7b14_2_53:notes"/>
          <p:cNvSpPr txBox="1">
            <a:spLocks noGrp="1"/>
          </p:cNvSpPr>
          <p:nvPr>
            <p:ph type="body" idx="1"/>
          </p:nvPr>
        </p:nvSpPr>
        <p:spPr>
          <a:xfrm>
            <a:off x="685180" y="4400472"/>
            <a:ext cx="5487640" cy="3600528"/>
          </a:xfrm>
          <a:prstGeom prst="rect">
            <a:avLst/>
          </a:prstGeom>
          <a:noFill/>
          <a:ln>
            <a:noFill/>
          </a:ln>
        </p:spPr>
        <p:txBody>
          <a:bodyPr spcFirstLastPara="1" wrap="square" lIns="89450" tIns="44725" rIns="89450" bIns="4472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 name="Google Shape;163;gac10dd7b14_2_53: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9f13d4a5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9f13d4a5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3e1a8c264_0_9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3e1a8c26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asked people to vote on the people’s budget, this is the breakdown of the six categories that we asked people to vote on. You may note that the education category only includes Early Childhood Education because Chicago Public Schools is not funded by our city budget process. Likewise, CHA as a sister agency is not included in the Housing budget.</a:t>
            </a:r>
            <a:endParaRPr b="1" u="sn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f397f954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f397f954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***Phases 2 &amp; 3 must be considered and evaluated after Phase 1 progress is measured.</a:t>
            </a:r>
            <a:endParaRPr/>
          </a:p>
          <a:p>
            <a:pPr marL="0" lvl="0" indent="0" algn="l" rtl="0">
              <a:spcBef>
                <a:spcPts val="0"/>
              </a:spcBef>
              <a:spcAft>
                <a:spcPts val="0"/>
              </a:spcAft>
              <a:buNone/>
            </a:pPr>
            <a:endParaRPr/>
          </a:p>
          <a:p>
            <a:pPr marL="0" lvl="0" indent="0" algn="l" rtl="0">
              <a:spcBef>
                <a:spcPts val="0"/>
              </a:spcBef>
              <a:spcAft>
                <a:spcPts val="0"/>
              </a:spcAft>
              <a:buNone/>
            </a:pPr>
            <a:r>
              <a:rPr lang="en"/>
              <a:t>#englewood</a:t>
            </a:r>
            <a:endParaRPr/>
          </a:p>
          <a:p>
            <a:pPr marL="0" lvl="0" indent="0" algn="l" rtl="0">
              <a:spcBef>
                <a:spcPts val="0"/>
              </a:spcBef>
              <a:spcAft>
                <a:spcPts val="0"/>
              </a:spcAft>
              <a:buNone/>
            </a:pPr>
            <a:r>
              <a:rPr lang="en"/>
              <a:t>#westhumboldtpark</a:t>
            </a:r>
            <a:endParaRPr/>
          </a:p>
          <a:p>
            <a:pPr marL="0" lvl="0" indent="0" algn="l" rtl="0">
              <a:spcBef>
                <a:spcPts val="0"/>
              </a:spcBef>
              <a:spcAft>
                <a:spcPts val="0"/>
              </a:spcAft>
              <a:buNone/>
            </a:pPr>
            <a:r>
              <a:rPr lang="en"/>
              <a:t>#bronzeville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3e1a8c26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3e1a8c26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49afa88c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a49afa88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a2a8fc342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a2a8fc342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f13d4a5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9f13d4a5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2b4627f3b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a2b4627f3b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ac10dd7b14_2_71:notes"/>
          <p:cNvSpPr txBox="1">
            <a:spLocks noGrp="1"/>
          </p:cNvSpPr>
          <p:nvPr>
            <p:ph type="body" idx="1"/>
          </p:nvPr>
        </p:nvSpPr>
        <p:spPr>
          <a:xfrm>
            <a:off x="685790" y="4343378"/>
            <a:ext cx="5486395" cy="4114780"/>
          </a:xfrm>
          <a:prstGeom prst="rect">
            <a:avLst/>
          </a:prstGeom>
        </p:spPr>
        <p:txBody>
          <a:bodyPr spcFirstLastPara="1" wrap="square" lIns="89450" tIns="89450" rIns="89450" bIns="89450" anchor="t" anchorCtr="0">
            <a:noAutofit/>
          </a:bodyPr>
          <a:lstStyle/>
          <a:p>
            <a:pPr marL="0" lvl="0" indent="0" algn="l" rtl="0">
              <a:spcBef>
                <a:spcPts val="0"/>
              </a:spcBef>
              <a:spcAft>
                <a:spcPts val="0"/>
              </a:spcAft>
              <a:buNone/>
            </a:pPr>
            <a:endParaRPr/>
          </a:p>
        </p:txBody>
      </p:sp>
      <p:sp>
        <p:nvSpPr>
          <p:cNvPr id="188" name="Google Shape;188;gac10dd7b14_2_71:notes"/>
          <p:cNvSpPr>
            <a:spLocks noGrp="1" noRot="1" noChangeAspect="1"/>
          </p:cNvSpPr>
          <p:nvPr>
            <p:ph type="sldImg" idx="2"/>
          </p:nvPr>
        </p:nvSpPr>
        <p:spPr>
          <a:xfrm>
            <a:off x="381190" y="685793"/>
            <a:ext cx="6096304" cy="3428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2b4627f3b_0_2:notes"/>
          <p:cNvSpPr txBox="1">
            <a:spLocks noGrp="1"/>
          </p:cNvSpPr>
          <p:nvPr>
            <p:ph type="body" idx="1"/>
          </p:nvPr>
        </p:nvSpPr>
        <p:spPr>
          <a:xfrm>
            <a:off x="685790" y="4343378"/>
            <a:ext cx="5486400" cy="4114800"/>
          </a:xfrm>
          <a:prstGeom prst="rect">
            <a:avLst/>
          </a:prstGeom>
        </p:spPr>
        <p:txBody>
          <a:bodyPr spcFirstLastPara="1" wrap="square" lIns="89450" tIns="89450" rIns="89450" bIns="89450" anchor="t" anchorCtr="0">
            <a:noAutofit/>
          </a:bodyPr>
          <a:lstStyle/>
          <a:p>
            <a:pPr marL="0" lvl="0" indent="0" algn="l" rtl="0">
              <a:spcBef>
                <a:spcPts val="0"/>
              </a:spcBef>
              <a:spcAft>
                <a:spcPts val="0"/>
              </a:spcAft>
              <a:buNone/>
            </a:pPr>
            <a:endParaRPr/>
          </a:p>
        </p:txBody>
      </p:sp>
      <p:sp>
        <p:nvSpPr>
          <p:cNvPr id="199" name="Google Shape;199;ga2b4627f3b_0_2:notes"/>
          <p:cNvSpPr>
            <a:spLocks noGrp="1" noRot="1" noChangeAspect="1"/>
          </p:cNvSpPr>
          <p:nvPr>
            <p:ph type="sldImg" idx="2"/>
          </p:nvPr>
        </p:nvSpPr>
        <p:spPr>
          <a:xfrm>
            <a:off x="381190" y="685793"/>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2b4627f3b_13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a2b4627f3b_13_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2b4627f3b_13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ga2b4627f3b_13_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2b4627f3b_13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ga2b4627f3b_13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2b4627f3b_13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a2b4627f3b_13_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9" name="Google Shape;5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685800" y="2271712"/>
            <a:ext cx="7772400" cy="528638"/>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chemeClr val="dk1"/>
              </a:buClr>
              <a:buSzPts val="32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7"/>
          <p:cNvSpPr txBox="1">
            <a:spLocks noGrp="1"/>
          </p:cNvSpPr>
          <p:nvPr>
            <p:ph type="subTitle" idx="1"/>
          </p:nvPr>
        </p:nvSpPr>
        <p:spPr>
          <a:xfrm>
            <a:off x="2057400" y="2800350"/>
            <a:ext cx="6400800" cy="1314450"/>
          </a:xfrm>
          <a:prstGeom prst="rect">
            <a:avLst/>
          </a:prstGeom>
          <a:noFill/>
          <a:ln>
            <a:noFill/>
          </a:ln>
        </p:spPr>
        <p:txBody>
          <a:bodyPr spcFirstLastPara="1" wrap="square" lIns="91425" tIns="45700" rIns="91425" bIns="45700" anchor="t" anchorCtr="0">
            <a:noAutofit/>
          </a:bodyPr>
          <a:lstStyle>
            <a:lvl1pPr lvl="0" algn="r">
              <a:spcBef>
                <a:spcPts val="480"/>
              </a:spcBef>
              <a:spcAft>
                <a:spcPts val="0"/>
              </a:spcAft>
              <a:buClr>
                <a:srgbClr val="595959"/>
              </a:buClr>
              <a:buSzPts val="2400"/>
              <a:buNone/>
              <a:defRPr sz="2400">
                <a:solidFill>
                  <a:srgbClr val="595959"/>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4" name="Google Shape;74;p17"/>
          <p:cNvSpPr/>
          <p:nvPr/>
        </p:nvSpPr>
        <p:spPr>
          <a:xfrm>
            <a:off x="304800" y="4781551"/>
            <a:ext cx="2057400" cy="3310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9"/>
          <p:cNvSpPr/>
          <p:nvPr/>
        </p:nvSpPr>
        <p:spPr>
          <a:xfrm>
            <a:off x="0" y="0"/>
            <a:ext cx="9144000" cy="1428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80;p19"/>
          <p:cNvSpPr/>
          <p:nvPr/>
        </p:nvSpPr>
        <p:spPr>
          <a:xfrm>
            <a:off x="0" y="3257550"/>
            <a:ext cx="9144000" cy="1143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19"/>
          <p:cNvSpPr txBox="1">
            <a:spLocks noGrp="1"/>
          </p:cNvSpPr>
          <p:nvPr>
            <p:ph type="title"/>
          </p:nvPr>
        </p:nvSpPr>
        <p:spPr>
          <a:xfrm>
            <a:off x="381000" y="3305176"/>
            <a:ext cx="8113713"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3200"/>
              <a:buFont typeface="Aria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9"/>
          <p:cNvSpPr txBox="1">
            <a:spLocks noGrp="1"/>
          </p:cNvSpPr>
          <p:nvPr>
            <p:ph type="body" idx="1"/>
          </p:nvPr>
        </p:nvSpPr>
        <p:spPr>
          <a:xfrm>
            <a:off x="381000" y="2180036"/>
            <a:ext cx="8113713" cy="107751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595959"/>
              </a:buClr>
              <a:buSzPts val="2000"/>
              <a:buNone/>
              <a:defRPr sz="2000">
                <a:solidFill>
                  <a:srgbClr val="595959"/>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0"/>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6" name="Google Shape;86;p20"/>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rgbClr val="595959"/>
              </a:buClr>
              <a:buSzPts val="2400"/>
              <a:buNone/>
              <a:defRPr sz="2400" b="1">
                <a:solidFill>
                  <a:srgbClr val="595959"/>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0" name="Google Shape;90;p2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1" name="Google Shape;91;p21"/>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rgbClr val="595959"/>
              </a:buClr>
              <a:buSzPts val="2400"/>
              <a:buNone/>
              <a:defRPr sz="2400" b="1">
                <a:solidFill>
                  <a:srgbClr val="595959"/>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2" name="Google Shape;92;p21"/>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2"/>
          <p:cNvSpPr/>
          <p:nvPr/>
        </p:nvSpPr>
        <p:spPr>
          <a:xfrm>
            <a:off x="0" y="0"/>
            <a:ext cx="9144000" cy="9715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457202" y="204788"/>
            <a:ext cx="8229599" cy="6905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3"/>
          <p:cNvSpPr txBox="1">
            <a:spLocks noGrp="1"/>
          </p:cNvSpPr>
          <p:nvPr>
            <p:ph type="body" idx="1"/>
          </p:nvPr>
        </p:nvSpPr>
        <p:spPr>
          <a:xfrm>
            <a:off x="3575050" y="1123951"/>
            <a:ext cx="5111750" cy="347067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8" name="Google Shape;98;p23"/>
          <p:cNvSpPr txBox="1">
            <a:spLocks noGrp="1"/>
          </p:cNvSpPr>
          <p:nvPr>
            <p:ph type="body" idx="2"/>
          </p:nvPr>
        </p:nvSpPr>
        <p:spPr>
          <a:xfrm>
            <a:off x="457202" y="1123951"/>
            <a:ext cx="3008313" cy="34706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ull-slide image (no header/footer)">
  <p:cSld name="Full-slide image (no header/footer)">
    <p:spTree>
      <p:nvGrpSpPr>
        <p:cNvPr id="1" name="Shape 99"/>
        <p:cNvGrpSpPr/>
        <p:nvPr/>
      </p:nvGrpSpPr>
      <p:grpSpPr>
        <a:xfrm>
          <a:off x="0" y="0"/>
          <a:ext cx="0" cy="0"/>
          <a:chOff x="0" y="0"/>
          <a:chExt cx="0" cy="0"/>
        </a:xfrm>
      </p:grpSpPr>
      <p:sp>
        <p:nvSpPr>
          <p:cNvPr id="100" name="Google Shape;100;p2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 name="Google Shape;101;p24"/>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6"/>
        <p:cNvGrpSpPr/>
        <p:nvPr/>
      </p:nvGrpSpPr>
      <p:grpSpPr>
        <a:xfrm>
          <a:off x="0" y="0"/>
          <a:ext cx="0" cy="0"/>
          <a:chOff x="0" y="0"/>
          <a:chExt cx="0" cy="0"/>
        </a:xfrm>
      </p:grpSpPr>
      <p:sp>
        <p:nvSpPr>
          <p:cNvPr id="117" name="Google Shape;117;p28"/>
          <p:cNvSpPr txBox="1">
            <a:spLocks noGrp="1"/>
          </p:cNvSpPr>
          <p:nvPr>
            <p:ph type="ctrTitle"/>
          </p:nvPr>
        </p:nvSpPr>
        <p:spPr>
          <a:xfrm>
            <a:off x="788670" y="1074167"/>
            <a:ext cx="7475220" cy="2135758"/>
          </a:xfrm>
          <a:prstGeom prst="rect">
            <a:avLst/>
          </a:prstGeom>
          <a:solidFill>
            <a:srgbClr val="F2F2F2"/>
          </a:solidFill>
          <a:ln>
            <a:noFill/>
          </a:ln>
        </p:spPr>
        <p:txBody>
          <a:bodyPr spcFirstLastPara="1" wrap="square" lIns="68575" tIns="34275" rIns="68575" bIns="34275" anchor="ctr" anchorCtr="0">
            <a:noAutofit/>
          </a:bodyPr>
          <a:lstStyle>
            <a:lvl1pPr lvl="0" algn="l">
              <a:lnSpc>
                <a:spcPct val="85000"/>
              </a:lnSpc>
              <a:spcBef>
                <a:spcPts val="0"/>
              </a:spcBef>
              <a:spcAft>
                <a:spcPts val="0"/>
              </a:spcAft>
              <a:buClr>
                <a:schemeClr val="dk1"/>
              </a:buClr>
              <a:buSzPts val="4100"/>
              <a:buFont typeface="Century Gothic"/>
              <a:buNone/>
              <a:defRPr sz="4100" b="1" u="none" cap="none">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8"/>
          <p:cNvSpPr txBox="1">
            <a:spLocks noGrp="1"/>
          </p:cNvSpPr>
          <p:nvPr>
            <p:ph type="subTitle" idx="1"/>
          </p:nvPr>
        </p:nvSpPr>
        <p:spPr>
          <a:xfrm>
            <a:off x="802386" y="3291840"/>
            <a:ext cx="5918454" cy="802386"/>
          </a:xfrm>
          <a:prstGeom prst="rect">
            <a:avLst/>
          </a:prstGeom>
          <a:noFill/>
          <a:ln>
            <a:noFill/>
          </a:ln>
        </p:spPr>
        <p:txBody>
          <a:bodyPr spcFirstLastPara="1" wrap="square" lIns="68575" tIns="34275" rIns="68575" bIns="34275" anchor="t" anchorCtr="0">
            <a:noAutofit/>
          </a:bodyPr>
          <a:lstStyle>
            <a:lvl1pPr lvl="0" algn="l">
              <a:lnSpc>
                <a:spcPct val="90000"/>
              </a:lnSpc>
              <a:spcBef>
                <a:spcPts val="900"/>
              </a:spcBef>
              <a:spcAft>
                <a:spcPts val="0"/>
              </a:spcAft>
              <a:buSzPts val="1400"/>
              <a:buNone/>
              <a:defRPr sz="1500" b="1">
                <a:solidFill>
                  <a:srgbClr val="005899"/>
                </a:solidFill>
              </a:defRPr>
            </a:lvl1pPr>
            <a:lvl2pPr lvl="1" algn="ctr">
              <a:lnSpc>
                <a:spcPct val="90000"/>
              </a:lnSpc>
              <a:spcBef>
                <a:spcPts val="300"/>
              </a:spcBef>
              <a:spcAft>
                <a:spcPts val="0"/>
              </a:spcAft>
              <a:buSzPts val="1400"/>
              <a:buNone/>
              <a:defRPr sz="1500"/>
            </a:lvl2pPr>
            <a:lvl3pPr lvl="2" algn="ctr">
              <a:lnSpc>
                <a:spcPct val="90000"/>
              </a:lnSpc>
              <a:spcBef>
                <a:spcPts val="300"/>
              </a:spcBef>
              <a:spcAft>
                <a:spcPts val="0"/>
              </a:spcAft>
              <a:buSzPts val="1400"/>
              <a:buNone/>
              <a:defRPr sz="1500"/>
            </a:lvl3pPr>
            <a:lvl4pPr lvl="3" algn="ctr">
              <a:lnSpc>
                <a:spcPct val="90000"/>
              </a:lnSpc>
              <a:spcBef>
                <a:spcPts val="300"/>
              </a:spcBef>
              <a:spcAft>
                <a:spcPts val="0"/>
              </a:spcAft>
              <a:buSzPts val="1400"/>
              <a:buNone/>
              <a:defRPr sz="1500"/>
            </a:lvl4pPr>
            <a:lvl5pPr lvl="4" algn="ctr">
              <a:lnSpc>
                <a:spcPct val="90000"/>
              </a:lnSpc>
              <a:spcBef>
                <a:spcPts val="300"/>
              </a:spcBef>
              <a:spcAft>
                <a:spcPts val="0"/>
              </a:spcAft>
              <a:buSzPts val="1400"/>
              <a:buNone/>
              <a:defRPr sz="1500"/>
            </a:lvl5pPr>
            <a:lvl6pPr lvl="5" algn="ctr">
              <a:lnSpc>
                <a:spcPct val="90000"/>
              </a:lnSpc>
              <a:spcBef>
                <a:spcPts val="300"/>
              </a:spcBef>
              <a:spcAft>
                <a:spcPts val="0"/>
              </a:spcAft>
              <a:buSzPts val="1300"/>
              <a:buNone/>
              <a:defRPr sz="1500"/>
            </a:lvl6pPr>
            <a:lvl7pPr lvl="6" algn="ctr">
              <a:lnSpc>
                <a:spcPct val="90000"/>
              </a:lnSpc>
              <a:spcBef>
                <a:spcPts val="300"/>
              </a:spcBef>
              <a:spcAft>
                <a:spcPts val="0"/>
              </a:spcAft>
              <a:buSzPts val="1300"/>
              <a:buNone/>
              <a:defRPr sz="1500"/>
            </a:lvl7pPr>
            <a:lvl8pPr lvl="7" algn="ctr">
              <a:lnSpc>
                <a:spcPct val="90000"/>
              </a:lnSpc>
              <a:spcBef>
                <a:spcPts val="300"/>
              </a:spcBef>
              <a:spcAft>
                <a:spcPts val="0"/>
              </a:spcAft>
              <a:buSzPts val="1300"/>
              <a:buNone/>
              <a:defRPr sz="1500"/>
            </a:lvl8pPr>
            <a:lvl9pPr lvl="8" algn="ctr">
              <a:lnSpc>
                <a:spcPct val="90000"/>
              </a:lnSpc>
              <a:spcBef>
                <a:spcPts val="300"/>
              </a:spcBef>
              <a:spcAft>
                <a:spcPts val="200"/>
              </a:spcAft>
              <a:buSzPts val="1300"/>
              <a:buNone/>
              <a:defRPr sz="1500"/>
            </a:lvl9pPr>
          </a:lstStyle>
          <a:p>
            <a:endParaRPr/>
          </a:p>
        </p:txBody>
      </p:sp>
      <p:sp>
        <p:nvSpPr>
          <p:cNvPr id="119" name="Google Shape;119;p28"/>
          <p:cNvSpPr txBox="1">
            <a:spLocks noGrp="1"/>
          </p:cNvSpPr>
          <p:nvPr>
            <p:ph type="dt" idx="10"/>
          </p:nvPr>
        </p:nvSpPr>
        <p:spPr>
          <a:xfrm>
            <a:off x="7543799" y="4704588"/>
            <a:ext cx="1190798"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28"/>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21" name="Google Shape;121;p28"/>
          <p:cNvPicPr preferRelativeResize="0"/>
          <p:nvPr/>
        </p:nvPicPr>
        <p:blipFill rotWithShape="1">
          <a:blip r:embed="rId2">
            <a:alphaModFix/>
          </a:blip>
          <a:srcRect/>
          <a:stretch/>
        </p:blipFill>
        <p:spPr>
          <a:xfrm>
            <a:off x="788670" y="315797"/>
            <a:ext cx="2393156" cy="53578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9"/>
          <p:cNvSpPr txBox="1">
            <a:spLocks noGrp="1"/>
          </p:cNvSpPr>
          <p:nvPr>
            <p:ph type="body" idx="1"/>
          </p:nvPr>
        </p:nvSpPr>
        <p:spPr>
          <a:xfrm>
            <a:off x="802386" y="1591056"/>
            <a:ext cx="7543800" cy="3038094"/>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900"/>
              </a:spcBef>
              <a:spcAft>
                <a:spcPts val="0"/>
              </a:spcAft>
              <a:buSzPts val="1200"/>
              <a:buChar char="•"/>
              <a:defRPr/>
            </a:lvl1pPr>
            <a:lvl2pPr marL="914400" lvl="1" indent="-304800" algn="l">
              <a:lnSpc>
                <a:spcPct val="90000"/>
              </a:lnSpc>
              <a:spcBef>
                <a:spcPts val="300"/>
              </a:spcBef>
              <a:spcAft>
                <a:spcPts val="0"/>
              </a:spcAft>
              <a:buSzPts val="1200"/>
              <a:buChar char="•"/>
              <a:defRPr/>
            </a:lvl2pPr>
            <a:lvl3pPr marL="1371600" lvl="2" indent="-304800" algn="l">
              <a:lnSpc>
                <a:spcPct val="90000"/>
              </a:lnSpc>
              <a:spcBef>
                <a:spcPts val="300"/>
              </a:spcBef>
              <a:spcAft>
                <a:spcPts val="0"/>
              </a:spcAft>
              <a:buSzPts val="1200"/>
              <a:buChar char="•"/>
              <a:defRPr/>
            </a:lvl3pPr>
            <a:lvl4pPr marL="1828800" lvl="3" indent="-304800" algn="l">
              <a:lnSpc>
                <a:spcPct val="90000"/>
              </a:lnSpc>
              <a:spcBef>
                <a:spcPts val="300"/>
              </a:spcBef>
              <a:spcAft>
                <a:spcPts val="0"/>
              </a:spcAft>
              <a:buSzPts val="1200"/>
              <a:buChar char="•"/>
              <a:defRPr/>
            </a:lvl4pPr>
            <a:lvl5pPr marL="2286000" lvl="4" indent="-304800" algn="l">
              <a:lnSpc>
                <a:spcPct val="90000"/>
              </a:lnSpc>
              <a:spcBef>
                <a:spcPts val="300"/>
              </a:spcBef>
              <a:spcAft>
                <a:spcPts val="0"/>
              </a:spcAft>
              <a:buSzPts val="12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200"/>
              </a:spcAft>
              <a:buSzPts val="1100"/>
              <a:buChar char="▪"/>
              <a:defRPr/>
            </a:lvl9pPr>
          </a:lstStyle>
          <a:p>
            <a:endParaRPr/>
          </a:p>
        </p:txBody>
      </p:sp>
      <p:sp>
        <p:nvSpPr>
          <p:cNvPr id="125" name="Google Shape;125;p29"/>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29"/>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9"/>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30"/>
          <p:cNvSpPr txBox="1">
            <a:spLocks noGrp="1"/>
          </p:cNvSpPr>
          <p:nvPr>
            <p:ph type="body" idx="1"/>
          </p:nvPr>
        </p:nvSpPr>
        <p:spPr>
          <a:xfrm>
            <a:off x="802386" y="1645920"/>
            <a:ext cx="3566160" cy="298323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sz="1500"/>
            </a:lvl1pPr>
            <a:lvl2pPr marL="914400" lvl="1" indent="-304800" algn="l">
              <a:lnSpc>
                <a:spcPct val="90000"/>
              </a:lnSpc>
              <a:spcBef>
                <a:spcPts val="300"/>
              </a:spcBef>
              <a:spcAft>
                <a:spcPts val="0"/>
              </a:spcAft>
              <a:buSzPts val="1200"/>
              <a:buChar char="•"/>
              <a:defRPr sz="1400"/>
            </a:lvl2pPr>
            <a:lvl3pPr marL="1371600" lvl="2" indent="-298450" algn="l">
              <a:lnSpc>
                <a:spcPct val="90000"/>
              </a:lnSpc>
              <a:spcBef>
                <a:spcPts val="300"/>
              </a:spcBef>
              <a:spcAft>
                <a:spcPts val="0"/>
              </a:spcAft>
              <a:buSzPts val="1100"/>
              <a:buChar char="•"/>
              <a:defRPr sz="1200"/>
            </a:lvl3pPr>
            <a:lvl4pPr marL="1828800" lvl="3" indent="-298450" algn="l">
              <a:lnSpc>
                <a:spcPct val="90000"/>
              </a:lnSpc>
              <a:spcBef>
                <a:spcPts val="300"/>
              </a:spcBef>
              <a:spcAft>
                <a:spcPts val="0"/>
              </a:spcAft>
              <a:buSzPts val="1100"/>
              <a:buChar char="•"/>
              <a:defRPr sz="1200"/>
            </a:lvl4pPr>
            <a:lvl5pPr marL="2286000" lvl="4" indent="-298450" algn="l">
              <a:lnSpc>
                <a:spcPct val="90000"/>
              </a:lnSpc>
              <a:spcBef>
                <a:spcPts val="300"/>
              </a:spcBef>
              <a:spcAft>
                <a:spcPts val="0"/>
              </a:spcAft>
              <a:buSzPts val="11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200"/>
              </a:spcAft>
              <a:buSzPts val="1000"/>
              <a:buChar char="▪"/>
              <a:defRPr sz="1200"/>
            </a:lvl9pPr>
          </a:lstStyle>
          <a:p>
            <a:endParaRPr/>
          </a:p>
        </p:txBody>
      </p:sp>
      <p:sp>
        <p:nvSpPr>
          <p:cNvPr id="131" name="Google Shape;131;p30"/>
          <p:cNvSpPr txBox="1">
            <a:spLocks noGrp="1"/>
          </p:cNvSpPr>
          <p:nvPr>
            <p:ph type="body" idx="2"/>
          </p:nvPr>
        </p:nvSpPr>
        <p:spPr>
          <a:xfrm>
            <a:off x="4773168" y="1645920"/>
            <a:ext cx="3566160" cy="298323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sz="1500"/>
            </a:lvl1pPr>
            <a:lvl2pPr marL="914400" lvl="1" indent="-304800" algn="l">
              <a:lnSpc>
                <a:spcPct val="90000"/>
              </a:lnSpc>
              <a:spcBef>
                <a:spcPts val="300"/>
              </a:spcBef>
              <a:spcAft>
                <a:spcPts val="0"/>
              </a:spcAft>
              <a:buSzPts val="1200"/>
              <a:buChar char="•"/>
              <a:defRPr sz="1400"/>
            </a:lvl2pPr>
            <a:lvl3pPr marL="1371600" lvl="2" indent="-298450" algn="l">
              <a:lnSpc>
                <a:spcPct val="90000"/>
              </a:lnSpc>
              <a:spcBef>
                <a:spcPts val="300"/>
              </a:spcBef>
              <a:spcAft>
                <a:spcPts val="0"/>
              </a:spcAft>
              <a:buSzPts val="1100"/>
              <a:buChar char="•"/>
              <a:defRPr sz="1200"/>
            </a:lvl3pPr>
            <a:lvl4pPr marL="1828800" lvl="3" indent="-298450" algn="l">
              <a:lnSpc>
                <a:spcPct val="90000"/>
              </a:lnSpc>
              <a:spcBef>
                <a:spcPts val="300"/>
              </a:spcBef>
              <a:spcAft>
                <a:spcPts val="0"/>
              </a:spcAft>
              <a:buSzPts val="1100"/>
              <a:buChar char="•"/>
              <a:defRPr sz="1200"/>
            </a:lvl4pPr>
            <a:lvl5pPr marL="2286000" lvl="4" indent="-298450" algn="l">
              <a:lnSpc>
                <a:spcPct val="90000"/>
              </a:lnSpc>
              <a:spcBef>
                <a:spcPts val="300"/>
              </a:spcBef>
              <a:spcAft>
                <a:spcPts val="0"/>
              </a:spcAft>
              <a:buSzPts val="11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200"/>
              </a:spcAft>
              <a:buSzPts val="1000"/>
              <a:buChar char="▪"/>
              <a:defRPr sz="1200"/>
            </a:lvl9pPr>
          </a:lstStyle>
          <a:p>
            <a:endParaRPr/>
          </a:p>
        </p:txBody>
      </p:sp>
      <p:sp>
        <p:nvSpPr>
          <p:cNvPr id="132" name="Google Shape;132;p30"/>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0"/>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30"/>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31"/>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p31"/>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1"/>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32"/>
          <p:cNvSpPr txBox="1">
            <a:spLocks noGrp="1"/>
          </p:cNvSpPr>
          <p:nvPr>
            <p:ph type="body" idx="1"/>
          </p:nvPr>
        </p:nvSpPr>
        <p:spPr>
          <a:xfrm>
            <a:off x="802386" y="1748790"/>
            <a:ext cx="3566160" cy="27774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sz="1500"/>
            </a:lvl1pPr>
            <a:lvl2pPr marL="914400" lvl="1" indent="-304800" algn="l">
              <a:lnSpc>
                <a:spcPct val="90000"/>
              </a:lnSpc>
              <a:spcBef>
                <a:spcPts val="300"/>
              </a:spcBef>
              <a:spcAft>
                <a:spcPts val="0"/>
              </a:spcAft>
              <a:buSzPts val="1200"/>
              <a:buChar char="•"/>
              <a:defRPr sz="1400"/>
            </a:lvl2pPr>
            <a:lvl3pPr marL="1371600" lvl="2" indent="-298450" algn="l">
              <a:lnSpc>
                <a:spcPct val="90000"/>
              </a:lnSpc>
              <a:spcBef>
                <a:spcPts val="300"/>
              </a:spcBef>
              <a:spcAft>
                <a:spcPts val="0"/>
              </a:spcAft>
              <a:buSzPts val="1100"/>
              <a:buChar char="•"/>
              <a:defRPr sz="1200"/>
            </a:lvl3pPr>
            <a:lvl4pPr marL="1828800" lvl="3" indent="-298450" algn="l">
              <a:lnSpc>
                <a:spcPct val="90000"/>
              </a:lnSpc>
              <a:spcBef>
                <a:spcPts val="300"/>
              </a:spcBef>
              <a:spcAft>
                <a:spcPts val="0"/>
              </a:spcAft>
              <a:buSzPts val="1100"/>
              <a:buChar char="•"/>
              <a:defRPr sz="1200"/>
            </a:lvl4pPr>
            <a:lvl5pPr marL="2286000" lvl="4" indent="-298450" algn="l">
              <a:lnSpc>
                <a:spcPct val="90000"/>
              </a:lnSpc>
              <a:spcBef>
                <a:spcPts val="300"/>
              </a:spcBef>
              <a:spcAft>
                <a:spcPts val="0"/>
              </a:spcAft>
              <a:buSzPts val="11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200"/>
              </a:spcAft>
              <a:buSzPts val="1000"/>
              <a:buChar char="▪"/>
              <a:defRPr sz="1200"/>
            </a:lvl9pPr>
          </a:lstStyle>
          <a:p>
            <a:endParaRPr/>
          </a:p>
        </p:txBody>
      </p:sp>
      <p:sp>
        <p:nvSpPr>
          <p:cNvPr id="143" name="Google Shape;143;p32"/>
          <p:cNvSpPr txBox="1">
            <a:spLocks noGrp="1"/>
          </p:cNvSpPr>
          <p:nvPr>
            <p:ph type="body" idx="2"/>
          </p:nvPr>
        </p:nvSpPr>
        <p:spPr>
          <a:xfrm>
            <a:off x="4773168" y="1748790"/>
            <a:ext cx="3566160" cy="27774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900"/>
              </a:spcBef>
              <a:spcAft>
                <a:spcPts val="0"/>
              </a:spcAft>
              <a:buSzPts val="1400"/>
              <a:buChar char="•"/>
              <a:defRPr sz="1500"/>
            </a:lvl1pPr>
            <a:lvl2pPr marL="914400" lvl="1" indent="-304800" algn="l">
              <a:lnSpc>
                <a:spcPct val="90000"/>
              </a:lnSpc>
              <a:spcBef>
                <a:spcPts val="300"/>
              </a:spcBef>
              <a:spcAft>
                <a:spcPts val="0"/>
              </a:spcAft>
              <a:buSzPts val="1200"/>
              <a:buChar char="•"/>
              <a:defRPr sz="1400"/>
            </a:lvl2pPr>
            <a:lvl3pPr marL="1371600" lvl="2" indent="-298450" algn="l">
              <a:lnSpc>
                <a:spcPct val="90000"/>
              </a:lnSpc>
              <a:spcBef>
                <a:spcPts val="300"/>
              </a:spcBef>
              <a:spcAft>
                <a:spcPts val="0"/>
              </a:spcAft>
              <a:buSzPts val="1100"/>
              <a:buChar char="•"/>
              <a:defRPr sz="1200"/>
            </a:lvl3pPr>
            <a:lvl4pPr marL="1828800" lvl="3" indent="-298450" algn="l">
              <a:lnSpc>
                <a:spcPct val="90000"/>
              </a:lnSpc>
              <a:spcBef>
                <a:spcPts val="300"/>
              </a:spcBef>
              <a:spcAft>
                <a:spcPts val="0"/>
              </a:spcAft>
              <a:buSzPts val="1100"/>
              <a:buChar char="•"/>
              <a:defRPr sz="1200"/>
            </a:lvl4pPr>
            <a:lvl5pPr marL="2286000" lvl="4" indent="-298450" algn="l">
              <a:lnSpc>
                <a:spcPct val="90000"/>
              </a:lnSpc>
              <a:spcBef>
                <a:spcPts val="300"/>
              </a:spcBef>
              <a:spcAft>
                <a:spcPts val="0"/>
              </a:spcAft>
              <a:buSzPts val="11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200"/>
              </a:spcAft>
              <a:buSzPts val="1000"/>
              <a:buChar char="▪"/>
              <a:defRPr sz="1200"/>
            </a:lvl9pPr>
          </a:lstStyle>
          <a:p>
            <a:endParaRPr/>
          </a:p>
        </p:txBody>
      </p:sp>
      <p:sp>
        <p:nvSpPr>
          <p:cNvPr id="144" name="Google Shape;144;p32"/>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32"/>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32"/>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33"/>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33"/>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33"/>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p:nvPr/>
        </p:nvSpPr>
        <p:spPr>
          <a:xfrm>
            <a:off x="0" y="0"/>
            <a:ext cx="9144000" cy="914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4" name="Google Shape;64;p15"/>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6" name="Google Shape;66;p15"/>
          <p:cNvPicPr preferRelativeResize="0"/>
          <p:nvPr/>
        </p:nvPicPr>
        <p:blipFill rotWithShape="1">
          <a:blip r:embed="rId13">
            <a:alphaModFix/>
          </a:blip>
          <a:srcRect/>
          <a:stretch/>
        </p:blipFill>
        <p:spPr>
          <a:xfrm>
            <a:off x="457199" y="4905205"/>
            <a:ext cx="1371603" cy="195835"/>
          </a:xfrm>
          <a:prstGeom prst="rect">
            <a:avLst/>
          </a:prstGeom>
          <a:noFill/>
          <a:ln>
            <a:noFill/>
          </a:ln>
        </p:spPr>
      </p:pic>
      <p:sp>
        <p:nvSpPr>
          <p:cNvPr id="67" name="Google Shape;67;p15"/>
          <p:cNvSpPr txBox="1"/>
          <p:nvPr/>
        </p:nvSpPr>
        <p:spPr>
          <a:xfrm>
            <a:off x="3390900" y="4901684"/>
            <a:ext cx="5334000" cy="18466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 sz="1000" b="0" i="0" u="none" strike="noStrike" cap="none">
                <a:solidFill>
                  <a:srgbClr val="595959"/>
                </a:solidFill>
                <a:latin typeface="Arial"/>
                <a:ea typeface="Arial"/>
                <a:cs typeface="Arial"/>
                <a:sym typeface="Arial"/>
              </a:rPr>
              <a:t>metroplanning.org  @metroplanners</a:t>
            </a:r>
            <a:endParaRPr sz="1000" b="0" i="0" u="none" strike="noStrike" cap="none">
              <a:solidFill>
                <a:srgbClr val="595959"/>
              </a:solidFill>
              <a:latin typeface="Arial"/>
              <a:ea typeface="Arial"/>
              <a:cs typeface="Arial"/>
              <a:sym typeface="Arial"/>
            </a:endParaRPr>
          </a:p>
        </p:txBody>
      </p:sp>
      <p:pic>
        <p:nvPicPr>
          <p:cNvPr id="68" name="Google Shape;68;p15"/>
          <p:cNvPicPr preferRelativeResize="0"/>
          <p:nvPr/>
        </p:nvPicPr>
        <p:blipFill rotWithShape="1">
          <a:blip r:embed="rId14">
            <a:alphaModFix/>
          </a:blip>
          <a:srcRect/>
          <a:stretch/>
        </p:blipFill>
        <p:spPr>
          <a:xfrm>
            <a:off x="457199" y="4837842"/>
            <a:ext cx="1371600" cy="1965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pic>
        <p:nvPicPr>
          <p:cNvPr id="109" name="Google Shape;109;p27" descr="Blue-Square.png"/>
          <p:cNvPicPr preferRelativeResize="0"/>
          <p:nvPr/>
        </p:nvPicPr>
        <p:blipFill rotWithShape="1">
          <a:blip r:embed="rId8">
            <a:alphaModFix/>
          </a:blip>
          <a:srcRect/>
          <a:stretch/>
        </p:blipFill>
        <p:spPr>
          <a:xfrm>
            <a:off x="8601075" y="4724400"/>
            <a:ext cx="257175" cy="257175"/>
          </a:xfrm>
          <a:prstGeom prst="rect">
            <a:avLst/>
          </a:prstGeom>
          <a:noFill/>
          <a:ln>
            <a:noFill/>
          </a:ln>
        </p:spPr>
      </p:pic>
      <p:sp>
        <p:nvSpPr>
          <p:cNvPr id="110" name="Google Shape;110;p27"/>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000"/>
              <a:buFont typeface="Century Gothic"/>
              <a:buNone/>
              <a:defRPr sz="30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27"/>
          <p:cNvSpPr txBox="1">
            <a:spLocks noGrp="1"/>
          </p:cNvSpPr>
          <p:nvPr>
            <p:ph type="body" idx="1"/>
          </p:nvPr>
        </p:nvSpPr>
        <p:spPr>
          <a:xfrm>
            <a:off x="802386" y="1591056"/>
            <a:ext cx="7543800" cy="3038094"/>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900"/>
              </a:spcBef>
              <a:spcAft>
                <a:spcPts val="0"/>
              </a:spcAft>
              <a:buClr>
                <a:srgbClr val="E4002B"/>
              </a:buClr>
              <a:buSzPts val="1400"/>
              <a:buFont typeface="Arial"/>
              <a:buChar char="•"/>
              <a:defRPr sz="1500" b="0" i="0" u="none" strike="noStrike" cap="none">
                <a:solidFill>
                  <a:srgbClr val="005899"/>
                </a:solidFill>
                <a:latin typeface="Century Gothic"/>
                <a:ea typeface="Century Gothic"/>
                <a:cs typeface="Century Gothic"/>
                <a:sym typeface="Century Gothic"/>
              </a:defRPr>
            </a:lvl1pPr>
            <a:lvl2pPr marL="914400" marR="0" lvl="1" indent="-304800" algn="l" rtl="0">
              <a:lnSpc>
                <a:spcPct val="90000"/>
              </a:lnSpc>
              <a:spcBef>
                <a:spcPts val="300"/>
              </a:spcBef>
              <a:spcAft>
                <a:spcPts val="0"/>
              </a:spcAft>
              <a:buClr>
                <a:srgbClr val="E4002B"/>
              </a:buClr>
              <a:buSzPts val="1200"/>
              <a:buFont typeface="Arial"/>
              <a:buChar char="•"/>
              <a:defRPr sz="1400" b="0" i="0" u="none" strike="noStrike" cap="none">
                <a:solidFill>
                  <a:srgbClr val="005899"/>
                </a:solidFill>
                <a:latin typeface="Century Gothic"/>
                <a:ea typeface="Century Gothic"/>
                <a:cs typeface="Century Gothic"/>
                <a:sym typeface="Century Gothic"/>
              </a:defRPr>
            </a:lvl2pPr>
            <a:lvl3pPr marL="1371600" marR="0" lvl="2" indent="-298450" algn="l" rtl="0">
              <a:lnSpc>
                <a:spcPct val="90000"/>
              </a:lnSpc>
              <a:spcBef>
                <a:spcPts val="300"/>
              </a:spcBef>
              <a:spcAft>
                <a:spcPts val="0"/>
              </a:spcAft>
              <a:buClr>
                <a:srgbClr val="E4002B"/>
              </a:buClr>
              <a:buSzPts val="1100"/>
              <a:buFont typeface="Arial"/>
              <a:buChar char="•"/>
              <a:defRPr sz="1200" b="0" i="0" u="none" strike="noStrike" cap="none">
                <a:solidFill>
                  <a:srgbClr val="005899"/>
                </a:solidFill>
                <a:latin typeface="Century Gothic"/>
                <a:ea typeface="Century Gothic"/>
                <a:cs typeface="Century Gothic"/>
                <a:sym typeface="Century Gothic"/>
              </a:defRPr>
            </a:lvl3pPr>
            <a:lvl4pPr marL="1828800" marR="0" lvl="3" indent="-298450" algn="l" rtl="0">
              <a:lnSpc>
                <a:spcPct val="90000"/>
              </a:lnSpc>
              <a:spcBef>
                <a:spcPts val="300"/>
              </a:spcBef>
              <a:spcAft>
                <a:spcPts val="0"/>
              </a:spcAft>
              <a:buClr>
                <a:srgbClr val="E4002B"/>
              </a:buClr>
              <a:buSzPts val="1100"/>
              <a:buFont typeface="Arial"/>
              <a:buChar char="•"/>
              <a:defRPr sz="1200" b="0" i="0" u="none" strike="noStrike" cap="none">
                <a:solidFill>
                  <a:srgbClr val="005899"/>
                </a:solidFill>
                <a:latin typeface="Century Gothic"/>
                <a:ea typeface="Century Gothic"/>
                <a:cs typeface="Century Gothic"/>
                <a:sym typeface="Century Gothic"/>
              </a:defRPr>
            </a:lvl4pPr>
            <a:lvl5pPr marL="2286000" marR="0" lvl="4" indent="-298450" algn="l" rtl="0">
              <a:lnSpc>
                <a:spcPct val="90000"/>
              </a:lnSpc>
              <a:spcBef>
                <a:spcPts val="300"/>
              </a:spcBef>
              <a:spcAft>
                <a:spcPts val="0"/>
              </a:spcAft>
              <a:buClr>
                <a:srgbClr val="E4002B"/>
              </a:buClr>
              <a:buSzPts val="1100"/>
              <a:buFont typeface="Arial"/>
              <a:buChar char="•"/>
              <a:defRPr sz="1200" b="0" i="0" u="none" strike="noStrike" cap="none">
                <a:solidFill>
                  <a:srgbClr val="005899"/>
                </a:solidFill>
                <a:latin typeface="Century Gothic"/>
                <a:ea typeface="Century Gothic"/>
                <a:cs typeface="Century Gothic"/>
                <a:sym typeface="Century Gothic"/>
              </a:defRPr>
            </a:lvl5pPr>
            <a:lvl6pPr marL="2743200" marR="0" lvl="5" indent="-292100" algn="l" rtl="0">
              <a:lnSpc>
                <a:spcPct val="90000"/>
              </a:lnSpc>
              <a:spcBef>
                <a:spcPts val="300"/>
              </a:spcBef>
              <a:spcAft>
                <a:spcPts val="0"/>
              </a:spcAft>
              <a:buClr>
                <a:schemeClr val="accent2"/>
              </a:buClr>
              <a:buSzPts val="1000"/>
              <a:buFont typeface="Noto Sans Symbols"/>
              <a:buChar char="▪"/>
              <a:defRPr sz="1200" b="0" i="0" u="none" strike="noStrike" cap="none">
                <a:solidFill>
                  <a:schemeClr val="dk1"/>
                </a:solidFill>
                <a:latin typeface="Bookman Old Style"/>
                <a:ea typeface="Bookman Old Style"/>
                <a:cs typeface="Bookman Old Style"/>
                <a:sym typeface="Bookman Old Style"/>
              </a:defRPr>
            </a:lvl6pPr>
            <a:lvl7pPr marL="3200400" marR="0" lvl="6" indent="-292100" algn="l" rtl="0">
              <a:lnSpc>
                <a:spcPct val="90000"/>
              </a:lnSpc>
              <a:spcBef>
                <a:spcPts val="300"/>
              </a:spcBef>
              <a:spcAft>
                <a:spcPts val="0"/>
              </a:spcAft>
              <a:buClr>
                <a:schemeClr val="accent2"/>
              </a:buClr>
              <a:buSzPts val="1000"/>
              <a:buFont typeface="Noto Sans Symbols"/>
              <a:buChar char="▪"/>
              <a:defRPr sz="1200" b="0" i="0" u="none" strike="noStrike" cap="none">
                <a:solidFill>
                  <a:schemeClr val="dk1"/>
                </a:solidFill>
                <a:latin typeface="Bookman Old Style"/>
                <a:ea typeface="Bookman Old Style"/>
                <a:cs typeface="Bookman Old Style"/>
                <a:sym typeface="Bookman Old Style"/>
              </a:defRPr>
            </a:lvl7pPr>
            <a:lvl8pPr marL="3657600" marR="0" lvl="7" indent="-292100" algn="l" rtl="0">
              <a:lnSpc>
                <a:spcPct val="90000"/>
              </a:lnSpc>
              <a:spcBef>
                <a:spcPts val="300"/>
              </a:spcBef>
              <a:spcAft>
                <a:spcPts val="0"/>
              </a:spcAft>
              <a:buClr>
                <a:schemeClr val="accent2"/>
              </a:buClr>
              <a:buSzPts val="1000"/>
              <a:buFont typeface="Noto Sans Symbols"/>
              <a:buChar char="▪"/>
              <a:defRPr sz="1200" b="0" i="0" u="none" strike="noStrike" cap="none">
                <a:solidFill>
                  <a:schemeClr val="dk1"/>
                </a:solidFill>
                <a:latin typeface="Bookman Old Style"/>
                <a:ea typeface="Bookman Old Style"/>
                <a:cs typeface="Bookman Old Style"/>
                <a:sym typeface="Bookman Old Style"/>
              </a:defRPr>
            </a:lvl8pPr>
            <a:lvl9pPr marL="4114800" marR="0" lvl="8" indent="-292100" algn="l" rtl="0">
              <a:lnSpc>
                <a:spcPct val="90000"/>
              </a:lnSpc>
              <a:spcBef>
                <a:spcPts val="300"/>
              </a:spcBef>
              <a:spcAft>
                <a:spcPts val="200"/>
              </a:spcAft>
              <a:buClr>
                <a:schemeClr val="accent2"/>
              </a:buClr>
              <a:buSzPts val="1000"/>
              <a:buFont typeface="Noto Sans Symbols"/>
              <a:buChar char="▪"/>
              <a:defRPr sz="12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112" name="Google Shape;112;p27"/>
          <p:cNvSpPr txBox="1">
            <a:spLocks noGrp="1"/>
          </p:cNvSpPr>
          <p:nvPr>
            <p:ph type="dt" idx="10"/>
          </p:nvPr>
        </p:nvSpPr>
        <p:spPr>
          <a:xfrm>
            <a:off x="7543800" y="4704588"/>
            <a:ext cx="884682" cy="273844"/>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4C3D4C"/>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113" name="Google Shape;113;p27"/>
          <p:cNvSpPr txBox="1">
            <a:spLocks noGrp="1"/>
          </p:cNvSpPr>
          <p:nvPr>
            <p:ph type="ftr" idx="11"/>
          </p:nvPr>
        </p:nvSpPr>
        <p:spPr>
          <a:xfrm>
            <a:off x="2636590" y="4704588"/>
            <a:ext cx="4745736"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4C3D4C"/>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114" name="Google Shape;114;p27"/>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pic>
        <p:nvPicPr>
          <p:cNvPr id="115" name="Google Shape;115;p27" descr="Star-and-Blue.png"/>
          <p:cNvPicPr preferRelativeResize="0"/>
          <p:nvPr/>
        </p:nvPicPr>
        <p:blipFill rotWithShape="1">
          <a:blip r:embed="rId9">
            <a:alphaModFix/>
          </a:blip>
          <a:srcRect/>
          <a:stretch/>
        </p:blipFill>
        <p:spPr>
          <a:xfrm>
            <a:off x="-178301" y="733425"/>
            <a:ext cx="956678" cy="476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www.chicago.gov/2021budget"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vimeopro.com/ontherealfilm/peoples-budget/page/1" TargetMode="External"/><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www.borderless-studio.com/"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4"/>
          <p:cNvPicPr preferRelativeResize="0"/>
          <p:nvPr/>
        </p:nvPicPr>
        <p:blipFill rotWithShape="1">
          <a:blip r:embed="rId3">
            <a:alphaModFix/>
          </a:blip>
          <a:srcRect/>
          <a:stretch/>
        </p:blipFill>
        <p:spPr>
          <a:xfrm>
            <a:off x="202900" y="215725"/>
            <a:ext cx="3448550" cy="492375"/>
          </a:xfrm>
          <a:prstGeom prst="rect">
            <a:avLst/>
          </a:prstGeom>
          <a:noFill/>
          <a:ln>
            <a:noFill/>
          </a:ln>
        </p:spPr>
      </p:pic>
      <p:sp>
        <p:nvSpPr>
          <p:cNvPr id="157" name="Google Shape;157;p34"/>
          <p:cNvSpPr/>
          <p:nvPr/>
        </p:nvSpPr>
        <p:spPr>
          <a:xfrm>
            <a:off x="6403900" y="4784350"/>
            <a:ext cx="2584500" cy="359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4"/>
          <p:cNvSpPr txBox="1"/>
          <p:nvPr/>
        </p:nvSpPr>
        <p:spPr>
          <a:xfrm>
            <a:off x="3429000" y="4890837"/>
            <a:ext cx="55626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000">
                <a:solidFill>
                  <a:schemeClr val="dk1"/>
                </a:solidFill>
                <a:latin typeface="Arial"/>
                <a:ea typeface="Arial"/>
                <a:cs typeface="Arial"/>
                <a:sym typeface="Arial"/>
              </a:rPr>
              <a:t>Metroplanning.org | #PrioritizingPeoplesBudget</a:t>
            </a:r>
            <a:endParaRPr sz="1000">
              <a:solidFill>
                <a:schemeClr val="dk1"/>
              </a:solidFill>
              <a:latin typeface="Arial"/>
              <a:ea typeface="Arial"/>
              <a:cs typeface="Arial"/>
              <a:sym typeface="Arial"/>
            </a:endParaRPr>
          </a:p>
        </p:txBody>
      </p:sp>
      <p:pic>
        <p:nvPicPr>
          <p:cNvPr id="159" name="Google Shape;159;p34"/>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802386" y="363474"/>
            <a:ext cx="7543800" cy="1206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100">
                <a:latin typeface="Big Shoulders Display"/>
                <a:ea typeface="Big Shoulders Display"/>
                <a:cs typeface="Big Shoulders Display"/>
                <a:sym typeface="Big Shoulders Display"/>
              </a:rPr>
              <a:t>Virtual Engagements</a:t>
            </a:r>
            <a:endParaRPr sz="4100">
              <a:latin typeface="Big Shoulders Display"/>
              <a:ea typeface="Big Shoulders Display"/>
              <a:cs typeface="Big Shoulders Display"/>
              <a:sym typeface="Big Shoulders Display"/>
            </a:endParaRPr>
          </a:p>
        </p:txBody>
      </p:sp>
      <p:sp>
        <p:nvSpPr>
          <p:cNvPr id="252" name="Google Shape;252;p43"/>
          <p:cNvSpPr txBox="1">
            <a:spLocks noGrp="1"/>
          </p:cNvSpPr>
          <p:nvPr>
            <p:ph type="sldNum" idx="12"/>
          </p:nvPr>
        </p:nvSpPr>
        <p:spPr>
          <a:xfrm>
            <a:off x="8483346" y="4719007"/>
            <a:ext cx="480150" cy="273825"/>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10</a:t>
            </a:fld>
            <a:endParaRPr sz="1100"/>
          </a:p>
        </p:txBody>
      </p:sp>
      <p:sp>
        <p:nvSpPr>
          <p:cNvPr id="253" name="Google Shape;253;p43"/>
          <p:cNvSpPr txBox="1"/>
          <p:nvPr/>
        </p:nvSpPr>
        <p:spPr>
          <a:xfrm>
            <a:off x="1746881" y="4642500"/>
            <a:ext cx="5307525" cy="4268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Roboto"/>
              <a:ea typeface="Roboto"/>
              <a:cs typeface="Roboto"/>
              <a:sym typeface="Roboto"/>
            </a:endParaRPr>
          </a:p>
        </p:txBody>
      </p:sp>
      <p:sp>
        <p:nvSpPr>
          <p:cNvPr id="254" name="Google Shape;254;p43"/>
          <p:cNvSpPr txBox="1"/>
          <p:nvPr/>
        </p:nvSpPr>
        <p:spPr>
          <a:xfrm>
            <a:off x="802388" y="1211025"/>
            <a:ext cx="8034525" cy="3781800"/>
          </a:xfrm>
          <a:prstGeom prst="rect">
            <a:avLst/>
          </a:prstGeom>
          <a:noFill/>
          <a:ln>
            <a:noFill/>
          </a:ln>
        </p:spPr>
        <p:txBody>
          <a:bodyPr spcFirstLastPara="1" wrap="square" lIns="68575" tIns="68575" rIns="68575" bIns="68575" anchor="t" anchorCtr="0">
            <a:noAutofit/>
          </a:bodyPr>
          <a:lstStyle/>
          <a:p>
            <a:pPr marL="0" marR="0" lvl="0" indent="0" algn="just" rtl="0">
              <a:lnSpc>
                <a:spcPct val="107916"/>
              </a:lnSpc>
              <a:spcBef>
                <a:spcPts val="0"/>
              </a:spcBef>
              <a:spcAft>
                <a:spcPts val="0"/>
              </a:spcAft>
              <a:buClr>
                <a:srgbClr val="000000"/>
              </a:buClr>
              <a:buSzPts val="1100"/>
              <a:buFont typeface="Arial"/>
              <a:buNone/>
            </a:pPr>
            <a:endParaRPr sz="11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60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Monday, 8/31: </a:t>
            </a:r>
            <a:r>
              <a:rPr lang="en" sz="1200" b="1" i="1" u="none" strike="noStrike" cap="none">
                <a:solidFill>
                  <a:srgbClr val="000000"/>
                </a:solidFill>
                <a:latin typeface="Roboto"/>
                <a:ea typeface="Roboto"/>
                <a:cs typeface="Roboto"/>
                <a:sym typeface="Roboto"/>
              </a:rPr>
              <a:t>State of the Budget</a:t>
            </a:r>
            <a:r>
              <a:rPr lang="en" sz="1200" b="0" i="0" u="none" strike="noStrike" cap="none">
                <a:solidFill>
                  <a:srgbClr val="000000"/>
                </a:solidFill>
                <a:latin typeface="Roboto"/>
                <a:ea typeface="Roboto"/>
                <a:cs typeface="Roboto"/>
                <a:sym typeface="Roboto"/>
              </a:rPr>
              <a:t> with Susie Park, Budget Director, Jennie Bennett, Chief Financial Officer and Alderman Pat Dowell, Chairman of the City Council Committee on Budget and Government Operations</a:t>
            </a:r>
            <a:endParaRPr sz="1200" b="0" i="0" u="none" strike="noStrike" cap="none">
              <a:solidFill>
                <a:srgbClr val="000000"/>
              </a:solidFill>
              <a:latin typeface="Roboto"/>
              <a:ea typeface="Roboto"/>
              <a:cs typeface="Roboto"/>
              <a:sym typeface="Roboto"/>
            </a:endParaRPr>
          </a:p>
          <a:p>
            <a:pPr marL="86360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Tuesday, 9/1: </a:t>
            </a:r>
            <a:r>
              <a:rPr lang="en" sz="1200" b="1" i="1" u="none" strike="noStrike" cap="none">
                <a:solidFill>
                  <a:srgbClr val="000000"/>
                </a:solidFill>
                <a:latin typeface="Roboto"/>
                <a:ea typeface="Roboto"/>
                <a:cs typeface="Roboto"/>
                <a:sym typeface="Roboto"/>
              </a:rPr>
              <a:t>Public Safety</a:t>
            </a:r>
            <a:r>
              <a:rPr lang="en" sz="1200" b="0" i="0" u="none" strike="noStrike" cap="none">
                <a:solidFill>
                  <a:srgbClr val="000000"/>
                </a:solidFill>
                <a:latin typeface="Roboto"/>
                <a:ea typeface="Roboto"/>
                <a:cs typeface="Roboto"/>
                <a:sym typeface="Roboto"/>
              </a:rPr>
              <a:t> with Susan Lee, Deputy Mayor of Public Safety, Susie Park, Budget Director</a:t>
            </a:r>
            <a:endParaRPr sz="1200" b="0" i="0" u="none" strike="noStrike" cap="none">
              <a:solidFill>
                <a:srgbClr val="000000"/>
              </a:solidFill>
              <a:latin typeface="Roboto"/>
              <a:ea typeface="Roboto"/>
              <a:cs typeface="Roboto"/>
              <a:sym typeface="Roboto"/>
            </a:endParaRPr>
          </a:p>
          <a:p>
            <a:pPr marL="86360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Wednesday, 9/2: </a:t>
            </a:r>
            <a:r>
              <a:rPr lang="en" sz="1200" b="1" i="1" u="none" strike="noStrike" cap="none">
                <a:solidFill>
                  <a:srgbClr val="000000"/>
                </a:solidFill>
                <a:latin typeface="Roboto"/>
                <a:ea typeface="Roboto"/>
                <a:cs typeface="Roboto"/>
                <a:sym typeface="Roboto"/>
              </a:rPr>
              <a:t>Human Services</a:t>
            </a:r>
            <a:r>
              <a:rPr lang="en" sz="1200" b="0" i="0" u="none" strike="noStrike" cap="none">
                <a:solidFill>
                  <a:srgbClr val="000000"/>
                </a:solidFill>
                <a:latin typeface="Roboto"/>
                <a:ea typeface="Roboto"/>
                <a:cs typeface="Roboto"/>
                <a:sym typeface="Roboto"/>
              </a:rPr>
              <a:t> with First Deputy Commissioner Brandie Knazze, Department of Family and Support Services; Dr. Allison Arwady, Department of Public Health; and Commissioner Rachel Arfa, Mayor’s Office for People with Disabilities, Susie Park, Budget Director</a:t>
            </a:r>
            <a:endParaRPr sz="1200" b="0" i="0" u="none" strike="noStrike" cap="none">
              <a:solidFill>
                <a:srgbClr val="000000"/>
              </a:solidFill>
              <a:latin typeface="Roboto"/>
              <a:ea typeface="Roboto"/>
              <a:cs typeface="Roboto"/>
              <a:sym typeface="Roboto"/>
            </a:endParaRPr>
          </a:p>
          <a:p>
            <a:pPr marL="86360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Thursday, 9/3: </a:t>
            </a:r>
            <a:r>
              <a:rPr lang="en" sz="1200" b="1" i="1" u="none" strike="noStrike" cap="none">
                <a:solidFill>
                  <a:srgbClr val="000000"/>
                </a:solidFill>
                <a:latin typeface="Roboto"/>
                <a:ea typeface="Roboto"/>
                <a:cs typeface="Roboto"/>
                <a:sym typeface="Roboto"/>
              </a:rPr>
              <a:t>Infrastructure</a:t>
            </a:r>
            <a:r>
              <a:rPr lang="en" sz="1200" b="0" i="0" u="none" strike="noStrike" cap="none">
                <a:solidFill>
                  <a:srgbClr val="000000"/>
                </a:solidFill>
                <a:latin typeface="Roboto"/>
                <a:ea typeface="Roboto"/>
                <a:cs typeface="Roboto"/>
                <a:sym typeface="Roboto"/>
              </a:rPr>
              <a:t> with Commissioner Randy Conner, Department of Water Management; Commissioner John Tully, Department of Streets and Sanitation; and Commissioner Gia Biagi, Department of Transportation, Susie Park, Budget Director</a:t>
            </a:r>
            <a:endParaRPr sz="1200" b="0" i="0" u="none" strike="noStrike" cap="none">
              <a:solidFill>
                <a:srgbClr val="000000"/>
              </a:solidFill>
              <a:latin typeface="Roboto"/>
              <a:ea typeface="Roboto"/>
              <a:cs typeface="Roboto"/>
              <a:sym typeface="Roboto"/>
            </a:endParaRPr>
          </a:p>
          <a:p>
            <a:pPr marL="86360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Friday, 9/4: </a:t>
            </a:r>
            <a:r>
              <a:rPr lang="en" sz="1200" b="1" i="1" u="none" strike="noStrike" cap="none">
                <a:solidFill>
                  <a:srgbClr val="000000"/>
                </a:solidFill>
                <a:latin typeface="Roboto"/>
                <a:ea typeface="Roboto"/>
                <a:cs typeface="Roboto"/>
                <a:sym typeface="Roboto"/>
              </a:rPr>
              <a:t>Neighborhood and Economic Development</a:t>
            </a:r>
            <a:r>
              <a:rPr lang="en" sz="1200" b="0" i="0" u="none" strike="noStrike" cap="none">
                <a:solidFill>
                  <a:srgbClr val="000000"/>
                </a:solidFill>
                <a:latin typeface="Roboto"/>
                <a:ea typeface="Roboto"/>
                <a:cs typeface="Roboto"/>
                <a:sym typeface="Roboto"/>
              </a:rPr>
              <a:t> with Commissioner Maurice Cox, Department of Planning and Development; Commissioner Marisa Novara, Department of Housing; and Commissioner Rosa Escareno, Department of Business Affairs and Consumer Protection, Susie Park, Budget Director</a:t>
            </a:r>
            <a:endParaRPr sz="1200" b="0" i="0" u="none" strike="noStrike" cap="none">
              <a:solidFill>
                <a:srgbClr val="000000"/>
              </a:solidFill>
              <a:latin typeface="Roboto"/>
              <a:ea typeface="Roboto"/>
              <a:cs typeface="Roboto"/>
              <a:sym typeface="Roboto"/>
            </a:endParaRPr>
          </a:p>
          <a:p>
            <a:pPr marL="34290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241300" algn="just" rtl="0">
              <a:lnSpc>
                <a:spcPct val="100000"/>
              </a:lnSpc>
              <a:spcBef>
                <a:spcPts val="0"/>
              </a:spcBef>
              <a:spcAft>
                <a:spcPts val="0"/>
              </a:spcAft>
              <a:buClr>
                <a:srgbClr val="000000"/>
              </a:buClr>
              <a:buSzPts val="1200"/>
              <a:buFont typeface="Proxima Nova"/>
              <a:buChar char="●"/>
            </a:pPr>
            <a:r>
              <a:rPr lang="en" sz="1200" b="0" i="0" u="none" strike="noStrike" cap="none">
                <a:solidFill>
                  <a:srgbClr val="000000"/>
                </a:solidFill>
                <a:latin typeface="Roboto"/>
                <a:ea typeface="Roboto"/>
                <a:cs typeface="Roboto"/>
                <a:sym typeface="Roboto"/>
              </a:rPr>
              <a:t>Wednesday, 9/30 </a:t>
            </a:r>
            <a:r>
              <a:rPr lang="en" sz="1200" b="1" i="0" u="none" strike="noStrike" cap="none">
                <a:solidFill>
                  <a:srgbClr val="000000"/>
                </a:solidFill>
                <a:latin typeface="Roboto"/>
                <a:ea typeface="Roboto"/>
                <a:cs typeface="Roboto"/>
                <a:sym typeface="Roboto"/>
              </a:rPr>
              <a:t>State of the Budget</a:t>
            </a:r>
            <a:r>
              <a:rPr lang="en" sz="1200" b="0" i="0" u="none" strike="noStrike" cap="none">
                <a:solidFill>
                  <a:srgbClr val="000000"/>
                </a:solidFill>
                <a:latin typeface="Roboto"/>
                <a:ea typeface="Roboto"/>
                <a:cs typeface="Roboto"/>
                <a:sym typeface="Roboto"/>
              </a:rPr>
              <a:t> with Mayor Lori Lightfoot</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title"/>
          </p:nvPr>
        </p:nvSpPr>
        <p:spPr>
          <a:xfrm>
            <a:off x="802386" y="363474"/>
            <a:ext cx="7543800" cy="1206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100">
                <a:latin typeface="Big Shoulders Display"/>
                <a:ea typeface="Big Shoulders Display"/>
                <a:cs typeface="Big Shoulders Display"/>
                <a:sym typeface="Big Shoulders Display"/>
              </a:rPr>
              <a:t>Findings</a:t>
            </a:r>
            <a:endParaRPr sz="4100">
              <a:latin typeface="Big Shoulders Display"/>
              <a:ea typeface="Big Shoulders Display"/>
              <a:cs typeface="Big Shoulders Display"/>
              <a:sym typeface="Big Shoulders Display"/>
            </a:endParaRPr>
          </a:p>
        </p:txBody>
      </p:sp>
      <p:sp>
        <p:nvSpPr>
          <p:cNvPr id="260" name="Google Shape;260;p44"/>
          <p:cNvSpPr txBox="1">
            <a:spLocks noGrp="1"/>
          </p:cNvSpPr>
          <p:nvPr>
            <p:ph type="sldNum" idx="12"/>
          </p:nvPr>
        </p:nvSpPr>
        <p:spPr>
          <a:xfrm>
            <a:off x="8483346" y="4719007"/>
            <a:ext cx="480150" cy="273825"/>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11</a:t>
            </a:fld>
            <a:endParaRPr sz="1100"/>
          </a:p>
        </p:txBody>
      </p:sp>
      <p:sp>
        <p:nvSpPr>
          <p:cNvPr id="261" name="Google Shape;261;p44"/>
          <p:cNvSpPr txBox="1"/>
          <p:nvPr/>
        </p:nvSpPr>
        <p:spPr>
          <a:xfrm>
            <a:off x="1746881" y="4642500"/>
            <a:ext cx="5307525" cy="4268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Roboto"/>
              <a:ea typeface="Roboto"/>
              <a:cs typeface="Roboto"/>
              <a:sym typeface="Roboto"/>
            </a:endParaRPr>
          </a:p>
        </p:txBody>
      </p:sp>
      <p:sp>
        <p:nvSpPr>
          <p:cNvPr id="262" name="Google Shape;262;p44"/>
          <p:cNvSpPr txBox="1"/>
          <p:nvPr/>
        </p:nvSpPr>
        <p:spPr>
          <a:xfrm>
            <a:off x="802390" y="1431956"/>
            <a:ext cx="8233875" cy="3082275"/>
          </a:xfrm>
          <a:prstGeom prst="rect">
            <a:avLst/>
          </a:prstGeom>
          <a:noFill/>
          <a:ln>
            <a:noFill/>
          </a:ln>
        </p:spPr>
        <p:txBody>
          <a:bodyPr spcFirstLastPara="1" wrap="square" lIns="68575" tIns="68575" rIns="68575" bIns="68575" anchor="t" anchorCtr="0">
            <a:noAutofit/>
          </a:bodyPr>
          <a:lstStyle/>
          <a:p>
            <a:pPr marL="342900" marR="0" lvl="0" indent="-266700" algn="l" rtl="0">
              <a:lnSpc>
                <a:spcPct val="100000"/>
              </a:lnSpc>
              <a:spcBef>
                <a:spcPts val="0"/>
              </a:spcBef>
              <a:spcAft>
                <a:spcPts val="0"/>
              </a:spcAft>
              <a:buClr>
                <a:srgbClr val="000000"/>
              </a:buClr>
              <a:buSzPts val="1600"/>
              <a:buFont typeface="Roboto"/>
              <a:buChar char="●"/>
            </a:pPr>
            <a:r>
              <a:rPr lang="en" sz="1600" b="0" i="0" u="none" strike="noStrike" cap="none">
                <a:solidFill>
                  <a:srgbClr val="000000"/>
                </a:solidFill>
                <a:latin typeface="Roboto"/>
                <a:ea typeface="Roboto"/>
                <a:cs typeface="Roboto"/>
                <a:sym typeface="Roboto"/>
              </a:rPr>
              <a:t>Public Health and Community Services were consistently ranked as the highest priority for City services</a:t>
            </a:r>
            <a:endParaRPr sz="16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342900" marR="0" lvl="0" indent="-266700" algn="l" rtl="0">
              <a:lnSpc>
                <a:spcPct val="100000"/>
              </a:lnSpc>
              <a:spcBef>
                <a:spcPts val="0"/>
              </a:spcBef>
              <a:spcAft>
                <a:spcPts val="0"/>
              </a:spcAft>
              <a:buClr>
                <a:srgbClr val="000000"/>
              </a:buClr>
              <a:buSzPts val="1600"/>
              <a:buFont typeface="Roboto"/>
              <a:buChar char="●"/>
            </a:pPr>
            <a:r>
              <a:rPr lang="en" sz="1600" b="0" i="0" u="none" strike="noStrike" cap="none">
                <a:solidFill>
                  <a:srgbClr val="000000"/>
                </a:solidFill>
                <a:latin typeface="Roboto"/>
                <a:ea typeface="Roboto"/>
                <a:cs typeface="Roboto"/>
                <a:sym typeface="Roboto"/>
              </a:rPr>
              <a:t>Respondents expressed strong support for violence prevention, mental health, homeless supports, and youth services</a:t>
            </a:r>
            <a:endParaRPr sz="16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342900" marR="0" lvl="0" indent="-266700" algn="l" rtl="0">
              <a:lnSpc>
                <a:spcPct val="100000"/>
              </a:lnSpc>
              <a:spcBef>
                <a:spcPts val="0"/>
              </a:spcBef>
              <a:spcAft>
                <a:spcPts val="0"/>
              </a:spcAft>
              <a:buClr>
                <a:srgbClr val="000000"/>
              </a:buClr>
              <a:buSzPts val="1600"/>
              <a:buFont typeface="Roboto"/>
              <a:buChar char="●"/>
            </a:pPr>
            <a:r>
              <a:rPr lang="en" sz="1600" b="0" i="0" u="none" strike="noStrike" cap="none">
                <a:solidFill>
                  <a:srgbClr val="000000"/>
                </a:solidFill>
                <a:latin typeface="Roboto"/>
                <a:ea typeface="Roboto"/>
                <a:cs typeface="Roboto"/>
                <a:sym typeface="Roboto"/>
              </a:rPr>
              <a:t>Many participants elected to reallocate money away from police services and expressed concern about the amount dedicated to CPD’s budget</a:t>
            </a:r>
            <a:endParaRPr sz="16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342900" marR="0" lvl="0" indent="-266700" algn="l" rtl="0">
              <a:lnSpc>
                <a:spcPct val="100000"/>
              </a:lnSpc>
              <a:spcBef>
                <a:spcPts val="0"/>
              </a:spcBef>
              <a:spcAft>
                <a:spcPts val="0"/>
              </a:spcAft>
              <a:buClr>
                <a:srgbClr val="000000"/>
              </a:buClr>
              <a:buSzPts val="1600"/>
              <a:buFont typeface="Roboto"/>
              <a:buChar char="●"/>
            </a:pPr>
            <a:r>
              <a:rPr lang="en" sz="1600" b="0" i="0" u="none" strike="noStrike" cap="none">
                <a:solidFill>
                  <a:srgbClr val="000000"/>
                </a:solidFill>
                <a:latin typeface="Roboto"/>
                <a:ea typeface="Roboto"/>
                <a:cs typeface="Roboto"/>
                <a:sym typeface="Roboto"/>
              </a:rPr>
              <a:t>A large number or respondents expressed a desire to invest in more resources for neighborhoods</a:t>
            </a:r>
            <a:endParaRPr sz="1600" b="0" i="0" u="none" strike="noStrike" cap="none">
              <a:solidFill>
                <a:srgbClr val="000000"/>
              </a:solidFill>
              <a:latin typeface="Roboto"/>
              <a:ea typeface="Roboto"/>
              <a:cs typeface="Roboto"/>
              <a:sym typeface="Roboto"/>
            </a:endParaRPr>
          </a:p>
        </p:txBody>
      </p:sp>
      <p:pic>
        <p:nvPicPr>
          <p:cNvPr id="263" name="Google Shape;263;p44"/>
          <p:cNvPicPr preferRelativeResize="0"/>
          <p:nvPr/>
        </p:nvPicPr>
        <p:blipFill rotWithShape="1">
          <a:blip r:embed="rId3">
            <a:alphaModFix/>
          </a:blip>
          <a:srcRect/>
          <a:stretch/>
        </p:blipFill>
        <p:spPr>
          <a:xfrm>
            <a:off x="0" y="4059115"/>
            <a:ext cx="9144001" cy="1084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802386" y="363474"/>
            <a:ext cx="7543800" cy="1206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100">
                <a:latin typeface="Big Shoulders Display"/>
                <a:ea typeface="Big Shoulders Display"/>
                <a:cs typeface="Big Shoulders Display"/>
                <a:sym typeface="Big Shoulders Display"/>
              </a:rPr>
              <a:t>Findings</a:t>
            </a:r>
            <a:endParaRPr sz="4100">
              <a:latin typeface="Big Shoulders Display"/>
              <a:ea typeface="Big Shoulders Display"/>
              <a:cs typeface="Big Shoulders Display"/>
              <a:sym typeface="Big Shoulders Display"/>
            </a:endParaRPr>
          </a:p>
        </p:txBody>
      </p:sp>
      <p:sp>
        <p:nvSpPr>
          <p:cNvPr id="269" name="Google Shape;269;p45"/>
          <p:cNvSpPr txBox="1">
            <a:spLocks noGrp="1"/>
          </p:cNvSpPr>
          <p:nvPr>
            <p:ph type="sldNum" idx="12"/>
          </p:nvPr>
        </p:nvSpPr>
        <p:spPr>
          <a:xfrm>
            <a:off x="8483346" y="4719007"/>
            <a:ext cx="480150" cy="273825"/>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12</a:t>
            </a:fld>
            <a:endParaRPr sz="1100"/>
          </a:p>
        </p:txBody>
      </p:sp>
      <p:sp>
        <p:nvSpPr>
          <p:cNvPr id="270" name="Google Shape;270;p45"/>
          <p:cNvSpPr txBox="1"/>
          <p:nvPr/>
        </p:nvSpPr>
        <p:spPr>
          <a:xfrm>
            <a:off x="1746881" y="4642500"/>
            <a:ext cx="5307525" cy="4268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Roboto"/>
              <a:ea typeface="Roboto"/>
              <a:cs typeface="Roboto"/>
              <a:sym typeface="Roboto"/>
            </a:endParaRPr>
          </a:p>
        </p:txBody>
      </p:sp>
      <p:sp>
        <p:nvSpPr>
          <p:cNvPr id="271" name="Google Shape;271;p45"/>
          <p:cNvSpPr txBox="1"/>
          <p:nvPr/>
        </p:nvSpPr>
        <p:spPr>
          <a:xfrm>
            <a:off x="802390" y="1546256"/>
            <a:ext cx="8233875" cy="3082275"/>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2600" b="0" i="0" u="none" strike="noStrike" cap="none">
                <a:solidFill>
                  <a:srgbClr val="000000"/>
                </a:solidFill>
                <a:latin typeface="Arial"/>
                <a:ea typeface="Arial"/>
                <a:cs typeface="Arial"/>
                <a:sym typeface="Arial"/>
              </a:rPr>
              <a:t>Find complete results from 2021 budet engagements at:</a:t>
            </a:r>
            <a:endParaRPr sz="2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r>
              <a:rPr lang="en" sz="2800" b="0" i="0" u="sng" strike="noStrike" cap="none">
                <a:solidFill>
                  <a:schemeClr val="hlink"/>
                </a:solidFill>
                <a:latin typeface="Roboto"/>
                <a:ea typeface="Roboto"/>
                <a:cs typeface="Roboto"/>
                <a:sym typeface="Roboto"/>
                <a:hlinkClick r:id="rId3"/>
              </a:rPr>
              <a:t>www.chicago.gov/2021budget</a:t>
            </a:r>
            <a:endParaRPr sz="2300" b="0" i="0" u="none" strike="noStrike" cap="none">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6"/>
          <p:cNvSpPr txBox="1">
            <a:spLocks noGrp="1"/>
          </p:cNvSpPr>
          <p:nvPr>
            <p:ph type="title"/>
          </p:nvPr>
        </p:nvSpPr>
        <p:spPr>
          <a:xfrm>
            <a:off x="802386" y="363474"/>
            <a:ext cx="7543800" cy="1206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100">
                <a:latin typeface="Big Shoulders Display"/>
                <a:ea typeface="Big Shoulders Display"/>
                <a:cs typeface="Big Shoulders Display"/>
                <a:sym typeface="Big Shoulders Display"/>
              </a:rPr>
              <a:t>Results</a:t>
            </a:r>
            <a:endParaRPr sz="4100">
              <a:latin typeface="Big Shoulders Display"/>
              <a:ea typeface="Big Shoulders Display"/>
              <a:cs typeface="Big Shoulders Display"/>
              <a:sym typeface="Big Shoulders Display"/>
            </a:endParaRPr>
          </a:p>
        </p:txBody>
      </p:sp>
      <p:sp>
        <p:nvSpPr>
          <p:cNvPr id="277" name="Google Shape;277;p46"/>
          <p:cNvSpPr txBox="1">
            <a:spLocks noGrp="1"/>
          </p:cNvSpPr>
          <p:nvPr>
            <p:ph type="sldNum" idx="12"/>
          </p:nvPr>
        </p:nvSpPr>
        <p:spPr>
          <a:xfrm>
            <a:off x="8483346" y="4719007"/>
            <a:ext cx="480150" cy="273825"/>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13</a:t>
            </a:fld>
            <a:endParaRPr sz="1100"/>
          </a:p>
        </p:txBody>
      </p:sp>
      <p:sp>
        <p:nvSpPr>
          <p:cNvPr id="278" name="Google Shape;278;p46"/>
          <p:cNvSpPr txBox="1"/>
          <p:nvPr/>
        </p:nvSpPr>
        <p:spPr>
          <a:xfrm>
            <a:off x="1746881" y="4642500"/>
            <a:ext cx="5307525" cy="4268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Roboto"/>
              <a:ea typeface="Roboto"/>
              <a:cs typeface="Roboto"/>
              <a:sym typeface="Roboto"/>
            </a:endParaRPr>
          </a:p>
        </p:txBody>
      </p:sp>
      <p:sp>
        <p:nvSpPr>
          <p:cNvPr id="279" name="Google Shape;279;p46"/>
          <p:cNvSpPr txBox="1"/>
          <p:nvPr/>
        </p:nvSpPr>
        <p:spPr>
          <a:xfrm>
            <a:off x="802390" y="1402031"/>
            <a:ext cx="8233875" cy="3082275"/>
          </a:xfrm>
          <a:prstGeom prst="rect">
            <a:avLst/>
          </a:prstGeom>
          <a:noFill/>
          <a:ln>
            <a:noFill/>
          </a:ln>
        </p:spPr>
        <p:txBody>
          <a:bodyPr spcFirstLastPara="1" wrap="square" lIns="68575" tIns="68575" rIns="68575" bIns="68575" anchor="t" anchorCtr="0">
            <a:noAutofit/>
          </a:bodyPr>
          <a:lstStyle/>
          <a:p>
            <a:pPr marL="342900" marR="0" lvl="0" indent="-266700" algn="l" rtl="0">
              <a:lnSpc>
                <a:spcPct val="100000"/>
              </a:lnSpc>
              <a:spcBef>
                <a:spcPts val="900"/>
              </a:spcBef>
              <a:spcAft>
                <a:spcPts val="0"/>
              </a:spcAft>
              <a:buClr>
                <a:srgbClr val="000000"/>
              </a:buClr>
              <a:buSzPts val="1600"/>
              <a:buFont typeface="Arial"/>
              <a:buChar char="●"/>
            </a:pPr>
            <a:r>
              <a:rPr lang="en" sz="1600" b="0" i="0" u="none" strike="noStrike" cap="none">
                <a:solidFill>
                  <a:srgbClr val="000000"/>
                </a:solidFill>
                <a:latin typeface="Roboto"/>
                <a:ea typeface="Roboto"/>
                <a:cs typeface="Roboto"/>
                <a:sym typeface="Roboto"/>
              </a:rPr>
              <a:t>$7 million for economic recovery from the pandemic</a:t>
            </a:r>
            <a:endParaRPr sz="1600" b="0" i="0" u="none" strike="noStrike" cap="none">
              <a:solidFill>
                <a:srgbClr val="000000"/>
              </a:solidFill>
              <a:latin typeface="Roboto"/>
              <a:ea typeface="Roboto"/>
              <a:cs typeface="Roboto"/>
              <a:sym typeface="Roboto"/>
            </a:endParaRPr>
          </a:p>
          <a:p>
            <a:pPr marL="342900" marR="0" lvl="0" indent="-266700" algn="l" rtl="0">
              <a:lnSpc>
                <a:spcPct val="100000"/>
              </a:lnSpc>
              <a:spcBef>
                <a:spcPts val="800"/>
              </a:spcBef>
              <a:spcAft>
                <a:spcPts val="0"/>
              </a:spcAft>
              <a:buClr>
                <a:srgbClr val="000000"/>
              </a:buClr>
              <a:buSzPts val="1600"/>
              <a:buFont typeface="Arial"/>
              <a:buChar char="●"/>
            </a:pPr>
            <a:r>
              <a:rPr lang="en" sz="1600" b="0" i="0" u="none" strike="noStrike" cap="none">
                <a:solidFill>
                  <a:srgbClr val="000000"/>
                </a:solidFill>
                <a:latin typeface="Roboto"/>
                <a:ea typeface="Roboto"/>
                <a:cs typeface="Roboto"/>
                <a:sym typeface="Roboto"/>
              </a:rPr>
              <a:t>An additional $5.25 million in violence prevention, bringing the total Corporate violence prevention investment to $16.5 million for 2021 </a:t>
            </a:r>
            <a:endParaRPr sz="1600" b="0" i="0" u="none" strike="noStrike" cap="none">
              <a:solidFill>
                <a:srgbClr val="000000"/>
              </a:solidFill>
              <a:latin typeface="Roboto"/>
              <a:ea typeface="Roboto"/>
              <a:cs typeface="Roboto"/>
              <a:sym typeface="Roboto"/>
            </a:endParaRPr>
          </a:p>
          <a:p>
            <a:pPr marL="342900" marR="0" lvl="0" indent="-266700" algn="l" rtl="0">
              <a:lnSpc>
                <a:spcPct val="100000"/>
              </a:lnSpc>
              <a:spcBef>
                <a:spcPts val="800"/>
              </a:spcBef>
              <a:spcAft>
                <a:spcPts val="0"/>
              </a:spcAft>
              <a:buClr>
                <a:srgbClr val="000000"/>
              </a:buClr>
              <a:buSzPts val="1600"/>
              <a:buFont typeface="Arial"/>
              <a:buChar char="●"/>
            </a:pPr>
            <a:r>
              <a:rPr lang="en" sz="1600" b="0" i="0" u="none" strike="noStrike" cap="none">
                <a:solidFill>
                  <a:srgbClr val="000000"/>
                </a:solidFill>
                <a:latin typeface="Roboto"/>
                <a:ea typeface="Roboto"/>
                <a:cs typeface="Roboto"/>
                <a:sym typeface="Roboto"/>
              </a:rPr>
              <a:t>Sustaining the additional $10 million investment in affordable housing and homelessness made in 2020</a:t>
            </a:r>
            <a:endParaRPr sz="1600" b="0" i="0" u="none" strike="noStrike" cap="none">
              <a:solidFill>
                <a:srgbClr val="000000"/>
              </a:solidFill>
              <a:latin typeface="Roboto"/>
              <a:ea typeface="Roboto"/>
              <a:cs typeface="Roboto"/>
              <a:sym typeface="Roboto"/>
            </a:endParaRPr>
          </a:p>
          <a:p>
            <a:pPr marL="342900" marR="0" lvl="0" indent="-266700" algn="l" rtl="0">
              <a:lnSpc>
                <a:spcPct val="100000"/>
              </a:lnSpc>
              <a:spcBef>
                <a:spcPts val="800"/>
              </a:spcBef>
              <a:spcAft>
                <a:spcPts val="0"/>
              </a:spcAft>
              <a:buClr>
                <a:srgbClr val="000000"/>
              </a:buClr>
              <a:buSzPts val="1600"/>
              <a:buFont typeface="Arial"/>
              <a:buChar char="●"/>
            </a:pPr>
            <a:r>
              <a:rPr lang="en" sz="1600" b="0" i="0" u="none" strike="noStrike" cap="none">
                <a:solidFill>
                  <a:srgbClr val="000000"/>
                </a:solidFill>
                <a:latin typeface="Roboto"/>
                <a:ea typeface="Roboto"/>
                <a:cs typeface="Roboto"/>
                <a:sym typeface="Roboto"/>
              </a:rPr>
              <a:t>Adding $2 million for the Renew Woodlawn initiatives that support the Woodlawn Housing Ordinance passed in 2020</a:t>
            </a:r>
            <a:endParaRPr sz="1600" b="0" i="0" u="none" strike="noStrike" cap="none">
              <a:solidFill>
                <a:srgbClr val="000000"/>
              </a:solidFill>
              <a:latin typeface="Roboto"/>
              <a:ea typeface="Roboto"/>
              <a:cs typeface="Roboto"/>
              <a:sym typeface="Roboto"/>
            </a:endParaRPr>
          </a:p>
          <a:p>
            <a:pPr marL="342900" marR="0" lvl="0" indent="-266700" algn="l" rtl="0">
              <a:lnSpc>
                <a:spcPct val="100000"/>
              </a:lnSpc>
              <a:spcBef>
                <a:spcPts val="900"/>
              </a:spcBef>
              <a:spcAft>
                <a:spcPts val="0"/>
              </a:spcAft>
              <a:buClr>
                <a:srgbClr val="000000"/>
              </a:buClr>
              <a:buSzPts val="1600"/>
              <a:buFont typeface="Arial"/>
              <a:buChar char="●"/>
            </a:pPr>
            <a:r>
              <a:rPr lang="en" sz="1600" b="0" i="0" u="none" strike="noStrike" cap="none">
                <a:solidFill>
                  <a:srgbClr val="000000"/>
                </a:solidFill>
                <a:latin typeface="Roboto"/>
                <a:ea typeface="Roboto"/>
                <a:cs typeface="Roboto"/>
                <a:sym typeface="Roboto"/>
              </a:rPr>
              <a:t>An additional $1.7 million in youth investments, bringing the total investment to $36.4 million for 2021</a:t>
            </a:r>
            <a:endParaRPr sz="1200" b="0" i="0" u="none" strike="noStrike" cap="none">
              <a:solidFill>
                <a:srgbClr val="000000"/>
              </a:solidFill>
              <a:latin typeface="Roboto"/>
              <a:ea typeface="Roboto"/>
              <a:cs typeface="Roboto"/>
              <a:sym typeface="Roboto"/>
            </a:endParaRPr>
          </a:p>
          <a:p>
            <a:pPr marL="0" marR="0" lvl="0" indent="0" algn="ctr" rtl="0">
              <a:lnSpc>
                <a:spcPct val="100000"/>
              </a:lnSpc>
              <a:spcBef>
                <a:spcPts val="80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a:spLocks noGrp="1"/>
          </p:cNvSpPr>
          <p:nvPr>
            <p:ph type="ctrTitle"/>
          </p:nvPr>
        </p:nvSpPr>
        <p:spPr>
          <a:xfrm>
            <a:off x="826770" y="988442"/>
            <a:ext cx="7475175" cy="2049975"/>
          </a:xfrm>
          <a:prstGeom prst="rect">
            <a:avLst/>
          </a:prstGeom>
          <a:solidFill>
            <a:srgbClr val="D8D8D8"/>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r>
              <a:rPr lang="en" sz="6300">
                <a:solidFill>
                  <a:srgbClr val="000000"/>
                </a:solidFill>
                <a:latin typeface="Big Shoulders Display"/>
                <a:ea typeface="Big Shoulders Display"/>
                <a:cs typeface="Big Shoulders Display"/>
                <a:sym typeface="Big Shoulders Display"/>
              </a:rPr>
              <a:t>Thank You.</a:t>
            </a:r>
            <a:endParaRPr sz="4100" b="0">
              <a:solidFill>
                <a:srgbClr val="000000"/>
              </a:solidFill>
              <a:latin typeface="Big Shoulders Display"/>
              <a:ea typeface="Big Shoulders Display"/>
              <a:cs typeface="Big Shoulders Display"/>
              <a:sym typeface="Big Shoulders Display"/>
            </a:endParaRPr>
          </a:p>
          <a:p>
            <a:pPr marL="0" lvl="0" indent="0" algn="l" rtl="0">
              <a:lnSpc>
                <a:spcPct val="85000"/>
              </a:lnSpc>
              <a:spcBef>
                <a:spcPts val="0"/>
              </a:spcBef>
              <a:spcAft>
                <a:spcPts val="0"/>
              </a:spcAft>
              <a:buClr>
                <a:schemeClr val="dk1"/>
              </a:buClr>
              <a:buSzPts val="4100"/>
              <a:buFont typeface="Century Gothic"/>
              <a:buNone/>
            </a:pP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title"/>
          </p:nvPr>
        </p:nvSpPr>
        <p:spPr>
          <a:xfrm>
            <a:off x="457200" y="205980"/>
            <a:ext cx="82296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Participatory Budgeting in the 49th Ward</a:t>
            </a:r>
            <a:endParaRPr/>
          </a:p>
        </p:txBody>
      </p:sp>
      <p:pic>
        <p:nvPicPr>
          <p:cNvPr id="290" name="Google Shape;290;p48"/>
          <p:cNvPicPr preferRelativeResize="0"/>
          <p:nvPr/>
        </p:nvPicPr>
        <p:blipFill>
          <a:blip r:embed="rId3">
            <a:alphaModFix/>
          </a:blip>
          <a:stretch>
            <a:fillRect/>
          </a:stretch>
        </p:blipFill>
        <p:spPr>
          <a:xfrm>
            <a:off x="3260025" y="1047780"/>
            <a:ext cx="2623951" cy="39433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a:spLocks noGrp="1"/>
          </p:cNvSpPr>
          <p:nvPr>
            <p:ph type="title"/>
          </p:nvPr>
        </p:nvSpPr>
        <p:spPr>
          <a:xfrm>
            <a:off x="304800" y="114300"/>
            <a:ext cx="8229600" cy="689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Participatory Budgeting</a:t>
            </a:r>
            <a:endParaRPr/>
          </a:p>
        </p:txBody>
      </p:sp>
      <p:sp>
        <p:nvSpPr>
          <p:cNvPr id="297" name="Google Shape;297;p49"/>
          <p:cNvSpPr/>
          <p:nvPr/>
        </p:nvSpPr>
        <p:spPr>
          <a:xfrm>
            <a:off x="6477000" y="4890837"/>
            <a:ext cx="22098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49"/>
          <p:cNvSpPr txBox="1"/>
          <p:nvPr/>
        </p:nvSpPr>
        <p:spPr>
          <a:xfrm>
            <a:off x="3429000" y="4890837"/>
            <a:ext cx="55626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000">
                <a:solidFill>
                  <a:schemeClr val="dk1"/>
                </a:solidFill>
                <a:latin typeface="Arial"/>
                <a:ea typeface="Arial"/>
                <a:cs typeface="Arial"/>
                <a:sym typeface="Arial"/>
              </a:rPr>
              <a:t>Metroplanning.org | #PrioritizingPeoplesBudget</a:t>
            </a:r>
            <a:endParaRPr sz="1000">
              <a:solidFill>
                <a:schemeClr val="dk1"/>
              </a:solidFill>
              <a:latin typeface="Arial"/>
              <a:ea typeface="Arial"/>
              <a:cs typeface="Arial"/>
              <a:sym typeface="Arial"/>
            </a:endParaRPr>
          </a:p>
        </p:txBody>
      </p:sp>
      <p:sp>
        <p:nvSpPr>
          <p:cNvPr id="299" name="Google Shape;299;p49"/>
          <p:cNvSpPr/>
          <p:nvPr/>
        </p:nvSpPr>
        <p:spPr>
          <a:xfrm>
            <a:off x="509725" y="1981611"/>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49"/>
          <p:cNvSpPr/>
          <p:nvPr/>
        </p:nvSpPr>
        <p:spPr>
          <a:xfrm>
            <a:off x="544648" y="2718154"/>
            <a:ext cx="436200" cy="128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49"/>
          <p:cNvSpPr/>
          <p:nvPr/>
        </p:nvSpPr>
        <p:spPr>
          <a:xfrm>
            <a:off x="557645" y="3549199"/>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49"/>
          <p:cNvSpPr/>
          <p:nvPr/>
        </p:nvSpPr>
        <p:spPr>
          <a:xfrm>
            <a:off x="741863" y="4506207"/>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49"/>
          <p:cNvSpPr/>
          <p:nvPr/>
        </p:nvSpPr>
        <p:spPr>
          <a:xfrm>
            <a:off x="883238" y="4380512"/>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 name="Google Shape;304;p49"/>
          <p:cNvSpPr/>
          <p:nvPr/>
        </p:nvSpPr>
        <p:spPr>
          <a:xfrm>
            <a:off x="501725" y="4360000"/>
            <a:ext cx="381600" cy="12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9"/>
          <p:cNvSpPr txBox="1">
            <a:spLocks noGrp="1"/>
          </p:cNvSpPr>
          <p:nvPr>
            <p:ph type="body" idx="4294967295"/>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Char char="•"/>
            </a:pPr>
            <a:r>
              <a:rPr lang="en" sz="2400"/>
              <a:t>1989 in Porto Alegre, Brazil</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1600"/>
              </a:spcBef>
              <a:spcAft>
                <a:spcPts val="0"/>
              </a:spcAft>
              <a:buSzPts val="2400"/>
              <a:buChar char="•"/>
            </a:pPr>
            <a:r>
              <a:rPr lang="en" sz="2400"/>
              <a:t>2009 - First U.S. experience in Chicago’s 49th Ward</a:t>
            </a:r>
            <a:endParaRPr sz="2400"/>
          </a:p>
          <a:p>
            <a:pPr marL="457200" lvl="0" indent="0" algn="l" rtl="0">
              <a:lnSpc>
                <a:spcPct val="100000"/>
              </a:lnSpc>
              <a:spcBef>
                <a:spcPts val="1600"/>
              </a:spcBef>
              <a:spcAft>
                <a:spcPts val="0"/>
              </a:spcAft>
              <a:buNone/>
            </a:pPr>
            <a:endParaRPr sz="2400"/>
          </a:p>
          <a:p>
            <a:pPr marL="457200" lvl="0" indent="-381000" algn="l" rtl="0">
              <a:lnSpc>
                <a:spcPct val="100000"/>
              </a:lnSpc>
              <a:spcBef>
                <a:spcPts val="1600"/>
              </a:spcBef>
              <a:spcAft>
                <a:spcPts val="0"/>
              </a:spcAft>
              <a:buSzPts val="2400"/>
              <a:buChar char="•"/>
            </a:pPr>
            <a:r>
              <a:rPr lang="en" sz="2400"/>
              <a:t>Used in more than 2,500 cities around the world</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title"/>
          </p:nvPr>
        </p:nvSpPr>
        <p:spPr>
          <a:xfrm>
            <a:off x="304800" y="114300"/>
            <a:ext cx="8229600" cy="689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Lessons Learned</a:t>
            </a:r>
            <a:endParaRPr/>
          </a:p>
        </p:txBody>
      </p:sp>
      <p:sp>
        <p:nvSpPr>
          <p:cNvPr id="312" name="Google Shape;312;p50"/>
          <p:cNvSpPr/>
          <p:nvPr/>
        </p:nvSpPr>
        <p:spPr>
          <a:xfrm>
            <a:off x="6477000" y="4890837"/>
            <a:ext cx="22098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50"/>
          <p:cNvSpPr txBox="1"/>
          <p:nvPr/>
        </p:nvSpPr>
        <p:spPr>
          <a:xfrm>
            <a:off x="3429000" y="4890837"/>
            <a:ext cx="55626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000">
                <a:solidFill>
                  <a:schemeClr val="dk1"/>
                </a:solidFill>
                <a:latin typeface="Arial"/>
                <a:ea typeface="Arial"/>
                <a:cs typeface="Arial"/>
                <a:sym typeface="Arial"/>
              </a:rPr>
              <a:t>Metroplanning.org | #PrioritizingPeoplesBudget</a:t>
            </a:r>
            <a:endParaRPr sz="1000">
              <a:solidFill>
                <a:schemeClr val="dk1"/>
              </a:solidFill>
              <a:latin typeface="Arial"/>
              <a:ea typeface="Arial"/>
              <a:cs typeface="Arial"/>
              <a:sym typeface="Arial"/>
            </a:endParaRPr>
          </a:p>
        </p:txBody>
      </p:sp>
      <p:sp>
        <p:nvSpPr>
          <p:cNvPr id="314" name="Google Shape;314;p50"/>
          <p:cNvSpPr/>
          <p:nvPr/>
        </p:nvSpPr>
        <p:spPr>
          <a:xfrm>
            <a:off x="509725" y="1981611"/>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50"/>
          <p:cNvSpPr/>
          <p:nvPr/>
        </p:nvSpPr>
        <p:spPr>
          <a:xfrm>
            <a:off x="544648" y="2718154"/>
            <a:ext cx="436200" cy="128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50"/>
          <p:cNvSpPr/>
          <p:nvPr/>
        </p:nvSpPr>
        <p:spPr>
          <a:xfrm>
            <a:off x="557645" y="3549199"/>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7" name="Google Shape;317;p50"/>
          <p:cNvSpPr/>
          <p:nvPr/>
        </p:nvSpPr>
        <p:spPr>
          <a:xfrm>
            <a:off x="741863" y="4506207"/>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8" name="Google Shape;318;p50"/>
          <p:cNvSpPr/>
          <p:nvPr/>
        </p:nvSpPr>
        <p:spPr>
          <a:xfrm>
            <a:off x="883238" y="4380512"/>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9" name="Google Shape;319;p50"/>
          <p:cNvSpPr/>
          <p:nvPr/>
        </p:nvSpPr>
        <p:spPr>
          <a:xfrm>
            <a:off x="501725" y="4360000"/>
            <a:ext cx="381600" cy="12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0"/>
          <p:cNvSpPr txBox="1">
            <a:spLocks noGrp="1"/>
          </p:cNvSpPr>
          <p:nvPr>
            <p:ph type="body" idx="4294967295"/>
          </p:nvPr>
        </p:nvSpPr>
        <p:spPr>
          <a:xfrm>
            <a:off x="311700" y="1275750"/>
            <a:ext cx="8520600" cy="32931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Char char="•"/>
            </a:pPr>
            <a:r>
              <a:rPr lang="en" sz="2400"/>
              <a:t>Can engage historically marginalized residents</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1600"/>
              </a:spcBef>
              <a:spcAft>
                <a:spcPts val="0"/>
              </a:spcAft>
              <a:buSzPts val="2400"/>
              <a:buChar char="•"/>
            </a:pPr>
            <a:r>
              <a:rPr lang="en" sz="2400"/>
              <a:t>Builds civic knowledge and trust in government</a:t>
            </a:r>
            <a:endParaRPr sz="2400"/>
          </a:p>
          <a:p>
            <a:pPr marL="457200" lvl="0" indent="0" algn="l" rtl="0">
              <a:lnSpc>
                <a:spcPct val="100000"/>
              </a:lnSpc>
              <a:spcBef>
                <a:spcPts val="1600"/>
              </a:spcBef>
              <a:spcAft>
                <a:spcPts val="0"/>
              </a:spcAft>
              <a:buNone/>
            </a:pPr>
            <a:endParaRPr sz="2400"/>
          </a:p>
          <a:p>
            <a:pPr marL="457200" lvl="0" indent="-381000" algn="l" rtl="0">
              <a:lnSpc>
                <a:spcPct val="100000"/>
              </a:lnSpc>
              <a:spcBef>
                <a:spcPts val="1600"/>
              </a:spcBef>
              <a:spcAft>
                <a:spcPts val="0"/>
              </a:spcAft>
              <a:buSzPts val="2400"/>
              <a:buChar char="•"/>
            </a:pPr>
            <a:r>
              <a:rPr lang="en" sz="2400"/>
              <a:t>Empowers residents to engage beyond PB</a:t>
            </a:r>
            <a:endParaRPr sz="2400"/>
          </a:p>
          <a:p>
            <a:pPr marL="0" lvl="0" indent="0" algn="l" rtl="0">
              <a:lnSpc>
                <a:spcPct val="115000"/>
              </a:lnSpc>
              <a:spcBef>
                <a:spcPts val="1600"/>
              </a:spcBef>
              <a:spcAft>
                <a:spcPts val="1600"/>
              </a:spcAft>
              <a:buSzPts val="1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1"/>
          <p:cNvSpPr txBox="1">
            <a:spLocks noGrp="1"/>
          </p:cNvSpPr>
          <p:nvPr>
            <p:ph type="title"/>
          </p:nvPr>
        </p:nvSpPr>
        <p:spPr>
          <a:xfrm>
            <a:off x="304800" y="114300"/>
            <a:ext cx="8229600" cy="689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Lessons Learned</a:t>
            </a:r>
            <a:endParaRPr/>
          </a:p>
        </p:txBody>
      </p:sp>
      <p:sp>
        <p:nvSpPr>
          <p:cNvPr id="327" name="Google Shape;327;p51"/>
          <p:cNvSpPr/>
          <p:nvPr/>
        </p:nvSpPr>
        <p:spPr>
          <a:xfrm>
            <a:off x="6477000" y="4890837"/>
            <a:ext cx="22098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8" name="Google Shape;328;p51"/>
          <p:cNvSpPr txBox="1"/>
          <p:nvPr/>
        </p:nvSpPr>
        <p:spPr>
          <a:xfrm>
            <a:off x="3429000" y="4890837"/>
            <a:ext cx="55626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000">
                <a:solidFill>
                  <a:schemeClr val="dk1"/>
                </a:solidFill>
                <a:latin typeface="Arial"/>
                <a:ea typeface="Arial"/>
                <a:cs typeface="Arial"/>
                <a:sym typeface="Arial"/>
              </a:rPr>
              <a:t>Metroplanning.org | #PrioritizingPeoplesBudget</a:t>
            </a:r>
            <a:endParaRPr sz="1000">
              <a:solidFill>
                <a:schemeClr val="dk1"/>
              </a:solidFill>
              <a:latin typeface="Arial"/>
              <a:ea typeface="Arial"/>
              <a:cs typeface="Arial"/>
              <a:sym typeface="Arial"/>
            </a:endParaRPr>
          </a:p>
        </p:txBody>
      </p:sp>
      <p:sp>
        <p:nvSpPr>
          <p:cNvPr id="329" name="Google Shape;329;p51"/>
          <p:cNvSpPr/>
          <p:nvPr/>
        </p:nvSpPr>
        <p:spPr>
          <a:xfrm>
            <a:off x="509725" y="1981611"/>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51"/>
          <p:cNvSpPr/>
          <p:nvPr/>
        </p:nvSpPr>
        <p:spPr>
          <a:xfrm>
            <a:off x="544648" y="2718154"/>
            <a:ext cx="436200" cy="128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51"/>
          <p:cNvSpPr/>
          <p:nvPr/>
        </p:nvSpPr>
        <p:spPr>
          <a:xfrm>
            <a:off x="557645" y="3549199"/>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 name="Google Shape;332;p51"/>
          <p:cNvSpPr/>
          <p:nvPr/>
        </p:nvSpPr>
        <p:spPr>
          <a:xfrm>
            <a:off x="741863" y="4506207"/>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3" name="Google Shape;333;p51"/>
          <p:cNvSpPr/>
          <p:nvPr/>
        </p:nvSpPr>
        <p:spPr>
          <a:xfrm>
            <a:off x="883238" y="4380512"/>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4" name="Google Shape;334;p51"/>
          <p:cNvSpPr/>
          <p:nvPr/>
        </p:nvSpPr>
        <p:spPr>
          <a:xfrm>
            <a:off x="501725" y="4360000"/>
            <a:ext cx="381600" cy="12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1"/>
          <p:cNvSpPr txBox="1">
            <a:spLocks noGrp="1"/>
          </p:cNvSpPr>
          <p:nvPr>
            <p:ph type="body" idx="4294967295"/>
          </p:nvPr>
        </p:nvSpPr>
        <p:spPr>
          <a:xfrm>
            <a:off x="311700" y="1068212"/>
            <a:ext cx="85206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1600"/>
              </a:spcBef>
              <a:spcAft>
                <a:spcPts val="0"/>
              </a:spcAft>
              <a:buSzPts val="2400"/>
              <a:buChar char="•"/>
            </a:pPr>
            <a:r>
              <a:rPr lang="en" sz="2400" dirty="0"/>
              <a:t>Easy to replicate systemic issues if you don’t work to avoid them</a:t>
            </a:r>
            <a:endParaRPr sz="2400" dirty="0"/>
          </a:p>
          <a:p>
            <a:pPr marL="457200" lvl="0" indent="0" algn="l" rtl="0">
              <a:lnSpc>
                <a:spcPct val="100000"/>
              </a:lnSpc>
              <a:spcBef>
                <a:spcPts val="1600"/>
              </a:spcBef>
              <a:spcAft>
                <a:spcPts val="0"/>
              </a:spcAft>
              <a:buNone/>
            </a:pPr>
            <a:endParaRPr sz="2400" dirty="0"/>
          </a:p>
          <a:p>
            <a:pPr marL="457200" lvl="0" indent="-381000" algn="l" rtl="0">
              <a:lnSpc>
                <a:spcPct val="100000"/>
              </a:lnSpc>
              <a:spcBef>
                <a:spcPts val="1600"/>
              </a:spcBef>
              <a:spcAft>
                <a:spcPts val="0"/>
              </a:spcAft>
              <a:buSzPts val="2400"/>
              <a:buChar char="•"/>
            </a:pPr>
            <a:r>
              <a:rPr lang="en" sz="2400" dirty="0"/>
              <a:t>Budget processes within government can block progress</a:t>
            </a:r>
            <a:endParaRPr sz="2400" dirty="0"/>
          </a:p>
          <a:p>
            <a:pPr marL="457200" lvl="0" indent="0" algn="l" rtl="0">
              <a:lnSpc>
                <a:spcPct val="100000"/>
              </a:lnSpc>
              <a:spcBef>
                <a:spcPts val="1600"/>
              </a:spcBef>
              <a:spcAft>
                <a:spcPts val="0"/>
              </a:spcAft>
              <a:buNone/>
            </a:pPr>
            <a:endParaRPr sz="2400" dirty="0"/>
          </a:p>
          <a:p>
            <a:pPr marL="457200" lvl="0" indent="-381000" algn="l" rtl="0">
              <a:lnSpc>
                <a:spcPct val="100000"/>
              </a:lnSpc>
              <a:spcBef>
                <a:spcPts val="1600"/>
              </a:spcBef>
              <a:spcAft>
                <a:spcPts val="0"/>
              </a:spcAft>
              <a:buSzPts val="2400"/>
              <a:buChar char="•"/>
            </a:pPr>
            <a:r>
              <a:rPr lang="en" sz="2400" dirty="0"/>
              <a:t>Relying on elected officials to implement leads to inconsistencies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BE46"/>
        </a:solidFill>
        <a:effectLst/>
      </p:bgPr>
    </p:bg>
    <p:spTree>
      <p:nvGrpSpPr>
        <p:cNvPr id="1" name="Shape 339"/>
        <p:cNvGrpSpPr/>
        <p:nvPr/>
      </p:nvGrpSpPr>
      <p:grpSpPr>
        <a:xfrm>
          <a:off x="0" y="0"/>
          <a:ext cx="0" cy="0"/>
          <a:chOff x="0" y="0"/>
          <a:chExt cx="0" cy="0"/>
        </a:xfrm>
      </p:grpSpPr>
      <p:pic>
        <p:nvPicPr>
          <p:cNvPr id="340" name="Google Shape;340;p52"/>
          <p:cNvPicPr preferRelativeResize="0"/>
          <p:nvPr/>
        </p:nvPicPr>
        <p:blipFill>
          <a:blip r:embed="rId3">
            <a:alphaModFix/>
          </a:blip>
          <a:stretch>
            <a:fillRect/>
          </a:stretch>
        </p:blipFill>
        <p:spPr>
          <a:xfrm>
            <a:off x="227875" y="1101500"/>
            <a:ext cx="3431925" cy="2862775"/>
          </a:xfrm>
          <a:prstGeom prst="rect">
            <a:avLst/>
          </a:prstGeom>
          <a:noFill/>
          <a:ln>
            <a:noFill/>
          </a:ln>
        </p:spPr>
      </p:pic>
      <p:pic>
        <p:nvPicPr>
          <p:cNvPr id="341" name="Google Shape;341;p52"/>
          <p:cNvPicPr preferRelativeResize="0"/>
          <p:nvPr/>
        </p:nvPicPr>
        <p:blipFill>
          <a:blip r:embed="rId4">
            <a:alphaModFix/>
          </a:blip>
          <a:stretch>
            <a:fillRect/>
          </a:stretch>
        </p:blipFill>
        <p:spPr>
          <a:xfrm>
            <a:off x="2905500" y="642338"/>
            <a:ext cx="6238501" cy="393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304800" y="114300"/>
            <a:ext cx="8229600" cy="68937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Housekeeping </a:t>
            </a:r>
            <a:endParaRPr/>
          </a:p>
        </p:txBody>
      </p:sp>
      <p:sp>
        <p:nvSpPr>
          <p:cNvPr id="166" name="Google Shape;166;p35"/>
          <p:cNvSpPr/>
          <p:nvPr/>
        </p:nvSpPr>
        <p:spPr>
          <a:xfrm>
            <a:off x="1472904" y="1410025"/>
            <a:ext cx="5004000" cy="29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Use the Q&amp;A function only to submit questions not Chat</a:t>
            </a: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 sz="1800">
                <a:solidFill>
                  <a:schemeClr val="dk1"/>
                </a:solidFill>
                <a:latin typeface="Arial"/>
                <a:ea typeface="Arial"/>
                <a:cs typeface="Arial"/>
                <a:sym typeface="Arial"/>
              </a:rPr>
              <a:t>The webinar is being recorded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 sz="1800">
                <a:solidFill>
                  <a:schemeClr val="dk1"/>
                </a:solidFill>
                <a:latin typeface="Arial"/>
                <a:ea typeface="Arial"/>
                <a:cs typeface="Arial"/>
                <a:sym typeface="Arial"/>
              </a:rPr>
              <a:t>The presentation slides and recording will be emailed after the event</a:t>
            </a:r>
            <a:endParaRPr/>
          </a:p>
        </p:txBody>
      </p:sp>
      <p:sp>
        <p:nvSpPr>
          <p:cNvPr id="167" name="Google Shape;167;p35"/>
          <p:cNvSpPr/>
          <p:nvPr/>
        </p:nvSpPr>
        <p:spPr>
          <a:xfrm>
            <a:off x="6477000" y="4890837"/>
            <a:ext cx="22098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35"/>
          <p:cNvSpPr txBox="1"/>
          <p:nvPr/>
        </p:nvSpPr>
        <p:spPr>
          <a:xfrm>
            <a:off x="3429000" y="4890837"/>
            <a:ext cx="55626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000">
                <a:solidFill>
                  <a:schemeClr val="dk1"/>
                </a:solidFill>
                <a:latin typeface="Arial"/>
                <a:ea typeface="Arial"/>
                <a:cs typeface="Arial"/>
                <a:sym typeface="Arial"/>
              </a:rPr>
              <a:t>Metroplanning.org | #PrioritizingPeoplesBudget</a:t>
            </a:r>
            <a:endParaRPr sz="1000">
              <a:solidFill>
                <a:schemeClr val="dk1"/>
              </a:solidFill>
              <a:latin typeface="Arial"/>
              <a:ea typeface="Arial"/>
              <a:cs typeface="Arial"/>
              <a:sym typeface="Arial"/>
            </a:endParaRPr>
          </a:p>
        </p:txBody>
      </p:sp>
      <p:pic>
        <p:nvPicPr>
          <p:cNvPr id="169" name="Google Shape;169;p35"/>
          <p:cNvPicPr preferRelativeResize="0"/>
          <p:nvPr/>
        </p:nvPicPr>
        <p:blipFill rotWithShape="1">
          <a:blip r:embed="rId3">
            <a:alphaModFix/>
          </a:blip>
          <a:srcRect/>
          <a:stretch/>
        </p:blipFill>
        <p:spPr>
          <a:xfrm>
            <a:off x="509725" y="1469424"/>
            <a:ext cx="614409" cy="628868"/>
          </a:xfrm>
          <a:prstGeom prst="rect">
            <a:avLst/>
          </a:prstGeom>
          <a:noFill/>
          <a:ln>
            <a:noFill/>
          </a:ln>
        </p:spPr>
      </p:pic>
      <p:pic>
        <p:nvPicPr>
          <p:cNvPr id="170" name="Google Shape;170;p35"/>
          <p:cNvPicPr preferRelativeResize="0"/>
          <p:nvPr/>
        </p:nvPicPr>
        <p:blipFill rotWithShape="1">
          <a:blip r:embed="rId4">
            <a:alphaModFix/>
          </a:blip>
          <a:srcRect/>
          <a:stretch/>
        </p:blipFill>
        <p:spPr>
          <a:xfrm>
            <a:off x="518138" y="2175585"/>
            <a:ext cx="654144" cy="669538"/>
          </a:xfrm>
          <a:prstGeom prst="rect">
            <a:avLst/>
          </a:prstGeom>
          <a:noFill/>
          <a:ln>
            <a:noFill/>
          </a:ln>
        </p:spPr>
      </p:pic>
      <p:sp>
        <p:nvSpPr>
          <p:cNvPr id="171" name="Google Shape;171;p35"/>
          <p:cNvSpPr/>
          <p:nvPr/>
        </p:nvSpPr>
        <p:spPr>
          <a:xfrm>
            <a:off x="509725" y="1981611"/>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2" name="Google Shape;172;p35"/>
          <p:cNvSpPr/>
          <p:nvPr/>
        </p:nvSpPr>
        <p:spPr>
          <a:xfrm>
            <a:off x="544648" y="2718154"/>
            <a:ext cx="436200" cy="128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3" name="Google Shape;173;p35"/>
          <p:cNvSpPr/>
          <p:nvPr/>
        </p:nvSpPr>
        <p:spPr>
          <a:xfrm>
            <a:off x="557645" y="3549199"/>
            <a:ext cx="525000" cy="116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4" name="Google Shape;174;p35"/>
          <p:cNvPicPr preferRelativeResize="0"/>
          <p:nvPr/>
        </p:nvPicPr>
        <p:blipFill rotWithShape="1">
          <a:blip r:embed="rId5">
            <a:alphaModFix/>
          </a:blip>
          <a:srcRect/>
          <a:stretch/>
        </p:blipFill>
        <p:spPr>
          <a:xfrm>
            <a:off x="456425" y="2860163"/>
            <a:ext cx="720994" cy="737962"/>
          </a:xfrm>
          <a:prstGeom prst="rect">
            <a:avLst/>
          </a:prstGeom>
          <a:noFill/>
          <a:ln>
            <a:noFill/>
          </a:ln>
        </p:spPr>
      </p:pic>
      <p:sp>
        <p:nvSpPr>
          <p:cNvPr id="175" name="Google Shape;175;p35"/>
          <p:cNvSpPr/>
          <p:nvPr/>
        </p:nvSpPr>
        <p:spPr>
          <a:xfrm>
            <a:off x="741863" y="4506207"/>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35"/>
          <p:cNvSpPr/>
          <p:nvPr/>
        </p:nvSpPr>
        <p:spPr>
          <a:xfrm>
            <a:off x="883238" y="4380512"/>
            <a:ext cx="479700" cy="10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35"/>
          <p:cNvSpPr/>
          <p:nvPr/>
        </p:nvSpPr>
        <p:spPr>
          <a:xfrm>
            <a:off x="501725" y="4360000"/>
            <a:ext cx="381600" cy="12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47" name="Google Shape;347;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48" name="Google Shape;348;p53"/>
          <p:cNvPicPr preferRelativeResize="0"/>
          <p:nvPr/>
        </p:nvPicPr>
        <p:blipFill>
          <a:blip r:embed="rId3">
            <a:alphaModFix/>
          </a:blip>
          <a:stretch>
            <a:fillRect/>
          </a:stretch>
        </p:blipFill>
        <p:spPr>
          <a:xfrm>
            <a:off x="10336" y="0"/>
            <a:ext cx="912332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4"/>
          <p:cNvPicPr preferRelativeResize="0"/>
          <p:nvPr/>
        </p:nvPicPr>
        <p:blipFill>
          <a:blip r:embed="rId3">
            <a:alphaModFix/>
          </a:blip>
          <a:stretch>
            <a:fillRect/>
          </a:stretch>
        </p:blipFill>
        <p:spPr>
          <a:xfrm>
            <a:off x="0" y="0"/>
            <a:ext cx="9127963" cy="5143498"/>
          </a:xfrm>
          <a:prstGeom prst="rect">
            <a:avLst/>
          </a:prstGeom>
          <a:noFill/>
          <a:ln>
            <a:noFill/>
          </a:ln>
        </p:spPr>
      </p:pic>
      <p:sp>
        <p:nvSpPr>
          <p:cNvPr id="354" name="Google Shape;354;p54"/>
          <p:cNvSpPr/>
          <p:nvPr/>
        </p:nvSpPr>
        <p:spPr>
          <a:xfrm>
            <a:off x="-132600" y="104350"/>
            <a:ext cx="9486300" cy="998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5"/>
          <p:cNvPicPr preferRelativeResize="0"/>
          <p:nvPr/>
        </p:nvPicPr>
        <p:blipFill>
          <a:blip r:embed="rId3">
            <a:alphaModFix/>
          </a:blip>
          <a:stretch>
            <a:fillRect/>
          </a:stretch>
        </p:blipFill>
        <p:spPr>
          <a:xfrm>
            <a:off x="0" y="0"/>
            <a:ext cx="9144000" cy="4129064"/>
          </a:xfrm>
          <a:prstGeom prst="rect">
            <a:avLst/>
          </a:prstGeom>
          <a:noFill/>
          <a:ln>
            <a:noFill/>
          </a:ln>
        </p:spPr>
      </p:pic>
      <p:sp>
        <p:nvSpPr>
          <p:cNvPr id="360" name="Google Shape;360;p55"/>
          <p:cNvSpPr/>
          <p:nvPr/>
        </p:nvSpPr>
        <p:spPr>
          <a:xfrm>
            <a:off x="-99700" y="4184150"/>
            <a:ext cx="9321900" cy="959100"/>
          </a:xfrm>
          <a:prstGeom prst="rect">
            <a:avLst/>
          </a:prstGeom>
          <a:solidFill>
            <a:srgbClr val="F5B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5"/>
          <p:cNvSpPr txBox="1"/>
          <p:nvPr/>
        </p:nvSpPr>
        <p:spPr>
          <a:xfrm>
            <a:off x="0" y="4338275"/>
            <a:ext cx="9144000" cy="73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latin typeface="Roboto"/>
                <a:ea typeface="Roboto"/>
                <a:cs typeface="Roboto"/>
                <a:sym typeface="Roboto"/>
              </a:rPr>
              <a:t>What does your community need to be safe and thriving?</a:t>
            </a:r>
            <a:endParaRPr sz="2700" b="1">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How was the People’s Budget Chicago built?</a:t>
            </a:r>
            <a:endParaRPr b="1">
              <a:latin typeface="Roboto"/>
              <a:ea typeface="Roboto"/>
              <a:cs typeface="Roboto"/>
              <a:sym typeface="Roboto"/>
            </a:endParaRPr>
          </a:p>
        </p:txBody>
      </p:sp>
      <p:pic>
        <p:nvPicPr>
          <p:cNvPr id="367" name="Google Shape;367;p56"/>
          <p:cNvPicPr preferRelativeResize="0"/>
          <p:nvPr/>
        </p:nvPicPr>
        <p:blipFill rotWithShape="1">
          <a:blip r:embed="rId3">
            <a:alphaModFix/>
          </a:blip>
          <a:srcRect t="4232"/>
          <a:stretch/>
        </p:blipFill>
        <p:spPr>
          <a:xfrm>
            <a:off x="3441036" y="952500"/>
            <a:ext cx="5264814" cy="3848099"/>
          </a:xfrm>
          <a:prstGeom prst="rect">
            <a:avLst/>
          </a:prstGeom>
          <a:noFill/>
          <a:ln>
            <a:noFill/>
          </a:ln>
        </p:spPr>
      </p:pic>
      <p:pic>
        <p:nvPicPr>
          <p:cNvPr id="368" name="Google Shape;368;p56"/>
          <p:cNvPicPr preferRelativeResize="0"/>
          <p:nvPr/>
        </p:nvPicPr>
        <p:blipFill rotWithShape="1">
          <a:blip r:embed="rId4">
            <a:alphaModFix/>
          </a:blip>
          <a:srcRect t="4232"/>
          <a:stretch/>
        </p:blipFill>
        <p:spPr>
          <a:xfrm>
            <a:off x="390725" y="952500"/>
            <a:ext cx="2961469" cy="3848100"/>
          </a:xfrm>
          <a:prstGeom prst="rect">
            <a:avLst/>
          </a:prstGeom>
          <a:noFill/>
          <a:ln>
            <a:noFill/>
          </a:ln>
        </p:spPr>
      </p:pic>
      <p:pic>
        <p:nvPicPr>
          <p:cNvPr id="369" name="Google Shape;369;p56"/>
          <p:cNvPicPr preferRelativeResize="0"/>
          <p:nvPr/>
        </p:nvPicPr>
        <p:blipFill rotWithShape="1">
          <a:blip r:embed="rId5">
            <a:alphaModFix/>
          </a:blip>
          <a:srcRect t="2543"/>
          <a:stretch/>
        </p:blipFill>
        <p:spPr>
          <a:xfrm>
            <a:off x="3441025" y="952500"/>
            <a:ext cx="5264824" cy="3848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7"/>
          <p:cNvSpPr txBox="1">
            <a:spLocks noGrp="1"/>
          </p:cNvSpPr>
          <p:nvPr>
            <p:ph type="title"/>
          </p:nvPr>
        </p:nvSpPr>
        <p:spPr>
          <a:xfrm>
            <a:off x="219375" y="168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The People who built the </a:t>
            </a:r>
            <a:r>
              <a:rPr lang="en" b="1" u="sng">
                <a:solidFill>
                  <a:srgbClr val="000000"/>
                </a:solidFill>
                <a:latin typeface="Roboto"/>
                <a:ea typeface="Roboto"/>
                <a:cs typeface="Roboto"/>
                <a:sym typeface="Roboto"/>
                <a:hlinkClick r:id="rId3">
                  <a:extLst>
                    <a:ext uri="{A12FA001-AC4F-418D-AE19-62706E023703}">
                      <ahyp:hlinkClr xmlns:ahyp="http://schemas.microsoft.com/office/drawing/2018/hyperlinkcolor" val="tx"/>
                    </a:ext>
                  </a:extLst>
                </a:hlinkClick>
              </a:rPr>
              <a:t>People’s Budget Chicago</a:t>
            </a:r>
            <a:endParaRPr b="1">
              <a:solidFill>
                <a:srgbClr val="000000"/>
              </a:solidFill>
              <a:latin typeface="Roboto"/>
              <a:ea typeface="Roboto"/>
              <a:cs typeface="Roboto"/>
              <a:sym typeface="Roboto"/>
            </a:endParaRPr>
          </a:p>
        </p:txBody>
      </p:sp>
      <p:pic>
        <p:nvPicPr>
          <p:cNvPr id="375" name="Google Shape;375;p57"/>
          <p:cNvPicPr preferRelativeResize="0"/>
          <p:nvPr/>
        </p:nvPicPr>
        <p:blipFill rotWithShape="1">
          <a:blip r:embed="rId4">
            <a:alphaModFix/>
          </a:blip>
          <a:srcRect t="49576"/>
          <a:stretch/>
        </p:blipFill>
        <p:spPr>
          <a:xfrm>
            <a:off x="436150" y="2053649"/>
            <a:ext cx="4121702" cy="1336075"/>
          </a:xfrm>
          <a:prstGeom prst="rect">
            <a:avLst/>
          </a:prstGeom>
          <a:noFill/>
          <a:ln>
            <a:noFill/>
          </a:ln>
        </p:spPr>
      </p:pic>
      <p:pic>
        <p:nvPicPr>
          <p:cNvPr id="376" name="Google Shape;376;p57"/>
          <p:cNvPicPr preferRelativeResize="0"/>
          <p:nvPr/>
        </p:nvPicPr>
        <p:blipFill rotWithShape="1">
          <a:blip r:embed="rId5">
            <a:alphaModFix/>
          </a:blip>
          <a:srcRect t="48116"/>
          <a:stretch/>
        </p:blipFill>
        <p:spPr>
          <a:xfrm>
            <a:off x="4537250" y="760043"/>
            <a:ext cx="4121701" cy="1376075"/>
          </a:xfrm>
          <a:prstGeom prst="rect">
            <a:avLst/>
          </a:prstGeom>
          <a:noFill/>
          <a:ln>
            <a:noFill/>
          </a:ln>
        </p:spPr>
      </p:pic>
      <p:pic>
        <p:nvPicPr>
          <p:cNvPr id="377" name="Google Shape;377;p57"/>
          <p:cNvPicPr preferRelativeResize="0"/>
          <p:nvPr/>
        </p:nvPicPr>
        <p:blipFill>
          <a:blip r:embed="rId6">
            <a:alphaModFix/>
          </a:blip>
          <a:stretch>
            <a:fillRect/>
          </a:stretch>
        </p:blipFill>
        <p:spPr>
          <a:xfrm>
            <a:off x="4545625" y="2178934"/>
            <a:ext cx="4121701" cy="1336066"/>
          </a:xfrm>
          <a:prstGeom prst="rect">
            <a:avLst/>
          </a:prstGeom>
          <a:noFill/>
          <a:ln>
            <a:noFill/>
          </a:ln>
        </p:spPr>
      </p:pic>
      <p:pic>
        <p:nvPicPr>
          <p:cNvPr id="378" name="Google Shape;378;p57"/>
          <p:cNvPicPr preferRelativeResize="0"/>
          <p:nvPr/>
        </p:nvPicPr>
        <p:blipFill rotWithShape="1">
          <a:blip r:embed="rId5">
            <a:alphaModFix/>
          </a:blip>
          <a:srcRect t="-2594" b="50713"/>
          <a:stretch/>
        </p:blipFill>
        <p:spPr>
          <a:xfrm>
            <a:off x="436138" y="3516948"/>
            <a:ext cx="4121701" cy="1376075"/>
          </a:xfrm>
          <a:prstGeom prst="rect">
            <a:avLst/>
          </a:prstGeom>
          <a:noFill/>
          <a:ln>
            <a:noFill/>
          </a:ln>
        </p:spPr>
      </p:pic>
      <p:pic>
        <p:nvPicPr>
          <p:cNvPr id="379" name="Google Shape;379;p57"/>
          <p:cNvPicPr preferRelativeResize="0"/>
          <p:nvPr/>
        </p:nvPicPr>
        <p:blipFill>
          <a:blip r:embed="rId7">
            <a:alphaModFix/>
          </a:blip>
          <a:stretch>
            <a:fillRect/>
          </a:stretch>
        </p:blipFill>
        <p:spPr>
          <a:xfrm>
            <a:off x="415550" y="770800"/>
            <a:ext cx="2064850" cy="1282850"/>
          </a:xfrm>
          <a:prstGeom prst="rect">
            <a:avLst/>
          </a:prstGeom>
          <a:noFill/>
          <a:ln>
            <a:noFill/>
          </a:ln>
        </p:spPr>
      </p:pic>
      <p:pic>
        <p:nvPicPr>
          <p:cNvPr id="380" name="Google Shape;380;p57"/>
          <p:cNvPicPr preferRelativeResize="0"/>
          <p:nvPr/>
        </p:nvPicPr>
        <p:blipFill rotWithShape="1">
          <a:blip r:embed="rId4">
            <a:alphaModFix/>
          </a:blip>
          <a:srcRect b="49576"/>
          <a:stretch/>
        </p:blipFill>
        <p:spPr>
          <a:xfrm>
            <a:off x="4537250" y="3536949"/>
            <a:ext cx="4121702" cy="1336075"/>
          </a:xfrm>
          <a:prstGeom prst="rect">
            <a:avLst/>
          </a:prstGeom>
          <a:noFill/>
          <a:ln>
            <a:noFill/>
          </a:ln>
        </p:spPr>
      </p:pic>
      <p:pic>
        <p:nvPicPr>
          <p:cNvPr id="381" name="Google Shape;381;p57"/>
          <p:cNvPicPr preferRelativeResize="0"/>
          <p:nvPr/>
        </p:nvPicPr>
        <p:blipFill>
          <a:blip r:embed="rId8">
            <a:alphaModFix/>
          </a:blip>
          <a:stretch>
            <a:fillRect/>
          </a:stretch>
        </p:blipFill>
        <p:spPr>
          <a:xfrm>
            <a:off x="2480400" y="793434"/>
            <a:ext cx="2064851" cy="13092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8"/>
          <p:cNvSpPr txBox="1">
            <a:spLocks noGrp="1"/>
          </p:cNvSpPr>
          <p:nvPr>
            <p:ph type="title"/>
          </p:nvPr>
        </p:nvSpPr>
        <p:spPr>
          <a:xfrm>
            <a:off x="219375" y="168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Budget Reps &amp; Accountability</a:t>
            </a:r>
            <a:endParaRPr b="1">
              <a:solidFill>
                <a:srgbClr val="000000"/>
              </a:solidFill>
              <a:latin typeface="Roboto"/>
              <a:ea typeface="Roboto"/>
              <a:cs typeface="Roboto"/>
              <a:sym typeface="Roboto"/>
            </a:endParaRPr>
          </a:p>
        </p:txBody>
      </p:sp>
      <p:pic>
        <p:nvPicPr>
          <p:cNvPr id="387" name="Google Shape;387;p58"/>
          <p:cNvPicPr preferRelativeResize="0"/>
          <p:nvPr/>
        </p:nvPicPr>
        <p:blipFill rotWithShape="1">
          <a:blip r:embed="rId3">
            <a:alphaModFix/>
          </a:blip>
          <a:srcRect l="10198" t="16867" r="9240"/>
          <a:stretch/>
        </p:blipFill>
        <p:spPr>
          <a:xfrm>
            <a:off x="339625" y="851350"/>
            <a:ext cx="5151954" cy="3987525"/>
          </a:xfrm>
          <a:prstGeom prst="rect">
            <a:avLst/>
          </a:prstGeom>
          <a:noFill/>
          <a:ln>
            <a:noFill/>
          </a:ln>
        </p:spPr>
      </p:pic>
      <p:pic>
        <p:nvPicPr>
          <p:cNvPr id="388" name="Google Shape;388;p58"/>
          <p:cNvPicPr preferRelativeResize="0"/>
          <p:nvPr/>
        </p:nvPicPr>
        <p:blipFill rotWithShape="1">
          <a:blip r:embed="rId4">
            <a:alphaModFix/>
          </a:blip>
          <a:srcRect t="10980" b="11745"/>
          <a:stretch/>
        </p:blipFill>
        <p:spPr>
          <a:xfrm>
            <a:off x="5562775" y="851350"/>
            <a:ext cx="3177201" cy="1841399"/>
          </a:xfrm>
          <a:prstGeom prst="rect">
            <a:avLst/>
          </a:prstGeom>
          <a:noFill/>
          <a:ln>
            <a:noFill/>
          </a:ln>
        </p:spPr>
      </p:pic>
      <p:pic>
        <p:nvPicPr>
          <p:cNvPr id="389" name="Google Shape;389;p58"/>
          <p:cNvPicPr preferRelativeResize="0"/>
          <p:nvPr/>
        </p:nvPicPr>
        <p:blipFill>
          <a:blip r:embed="rId5">
            <a:alphaModFix/>
          </a:blip>
          <a:stretch>
            <a:fillRect/>
          </a:stretch>
        </p:blipFill>
        <p:spPr>
          <a:xfrm rot="-5400000">
            <a:off x="6104663" y="2200812"/>
            <a:ext cx="2096175" cy="3179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BE46"/>
        </a:solidFill>
        <a:effectLst/>
      </p:bgPr>
    </p:bg>
    <p:spTree>
      <p:nvGrpSpPr>
        <p:cNvPr id="1" name="Shape 393"/>
        <p:cNvGrpSpPr/>
        <p:nvPr/>
      </p:nvGrpSpPr>
      <p:grpSpPr>
        <a:xfrm>
          <a:off x="0" y="0"/>
          <a:ext cx="0" cy="0"/>
          <a:chOff x="0" y="0"/>
          <a:chExt cx="0" cy="0"/>
        </a:xfrm>
      </p:grpSpPr>
      <p:sp>
        <p:nvSpPr>
          <p:cNvPr id="394" name="Google Shape;394;p59"/>
          <p:cNvSpPr txBox="1"/>
          <p:nvPr/>
        </p:nvSpPr>
        <p:spPr>
          <a:xfrm>
            <a:off x="584700" y="1349450"/>
            <a:ext cx="7974600" cy="1867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800">
                <a:solidFill>
                  <a:schemeClr val="dk1"/>
                </a:solidFill>
                <a:latin typeface="Ubuntu"/>
                <a:ea typeface="Ubuntu"/>
                <a:cs typeface="Ubuntu"/>
                <a:sym typeface="Ubuntu"/>
              </a:rPr>
              <a:t>Learn more at:</a:t>
            </a:r>
            <a:endParaRPr sz="2800">
              <a:solidFill>
                <a:schemeClr val="dk1"/>
              </a:solidFill>
              <a:latin typeface="Ubuntu"/>
              <a:ea typeface="Ubuntu"/>
              <a:cs typeface="Ubuntu"/>
              <a:sym typeface="Ubuntu"/>
            </a:endParaRPr>
          </a:p>
          <a:p>
            <a:pPr marL="0" lvl="0" indent="0" algn="ctr" rtl="0">
              <a:lnSpc>
                <a:spcPct val="90000"/>
              </a:lnSpc>
              <a:spcBef>
                <a:spcPts val="0"/>
              </a:spcBef>
              <a:spcAft>
                <a:spcPts val="0"/>
              </a:spcAft>
              <a:buNone/>
            </a:pPr>
            <a:r>
              <a:rPr lang="en" sz="2800" b="1">
                <a:solidFill>
                  <a:schemeClr val="dk1"/>
                </a:solidFill>
                <a:latin typeface="Ubuntu"/>
                <a:ea typeface="Ubuntu"/>
                <a:cs typeface="Ubuntu"/>
                <a:sym typeface="Ubuntu"/>
              </a:rPr>
              <a:t>www.PeoplesBudgetChicago.com</a:t>
            </a:r>
            <a:endParaRPr sz="2800" b="1">
              <a:solidFill>
                <a:schemeClr val="dk1"/>
              </a:solidFill>
              <a:latin typeface="Ubuntu"/>
              <a:ea typeface="Ubuntu"/>
              <a:cs typeface="Ubuntu"/>
              <a:sym typeface="Ubuntu"/>
            </a:endParaRPr>
          </a:p>
          <a:p>
            <a:pPr marL="0" lvl="0" indent="0" algn="ctr" rtl="0">
              <a:lnSpc>
                <a:spcPct val="90000"/>
              </a:lnSpc>
              <a:spcBef>
                <a:spcPts val="0"/>
              </a:spcBef>
              <a:spcAft>
                <a:spcPts val="0"/>
              </a:spcAft>
              <a:buNone/>
            </a:pPr>
            <a:endParaRPr sz="2800" b="1">
              <a:latin typeface="Ubuntu"/>
              <a:ea typeface="Ubuntu"/>
              <a:cs typeface="Ubuntu"/>
              <a:sym typeface="Ubuntu"/>
            </a:endParaRPr>
          </a:p>
          <a:p>
            <a:pPr marL="0" lvl="0" indent="0" algn="ctr" rtl="0">
              <a:lnSpc>
                <a:spcPct val="90000"/>
              </a:lnSpc>
              <a:spcBef>
                <a:spcPts val="0"/>
              </a:spcBef>
              <a:spcAft>
                <a:spcPts val="0"/>
              </a:spcAft>
              <a:buNone/>
            </a:pPr>
            <a:endParaRPr sz="2800" b="1">
              <a:latin typeface="Ubuntu"/>
              <a:ea typeface="Ubuntu"/>
              <a:cs typeface="Ubuntu"/>
              <a:sym typeface="Ubuntu"/>
            </a:endParaRPr>
          </a:p>
          <a:p>
            <a:pPr marL="0" lvl="0" indent="0" algn="ctr" rtl="0">
              <a:lnSpc>
                <a:spcPct val="90000"/>
              </a:lnSpc>
              <a:spcBef>
                <a:spcPts val="0"/>
              </a:spcBef>
              <a:spcAft>
                <a:spcPts val="0"/>
              </a:spcAft>
              <a:buNone/>
            </a:pPr>
            <a:r>
              <a:rPr lang="en" sz="2800">
                <a:latin typeface="Ubuntu"/>
                <a:ea typeface="Ubuntu"/>
                <a:cs typeface="Ubuntu"/>
                <a:sym typeface="Ubuntu"/>
              </a:rPr>
              <a:t>Take action:</a:t>
            </a:r>
            <a:endParaRPr sz="2800">
              <a:latin typeface="Ubuntu"/>
              <a:ea typeface="Ubuntu"/>
              <a:cs typeface="Ubuntu"/>
              <a:sym typeface="Ubuntu"/>
            </a:endParaRPr>
          </a:p>
          <a:p>
            <a:pPr marL="0" lvl="0" indent="0" algn="ctr" rtl="0">
              <a:lnSpc>
                <a:spcPct val="90000"/>
              </a:lnSpc>
              <a:spcBef>
                <a:spcPts val="0"/>
              </a:spcBef>
              <a:spcAft>
                <a:spcPts val="0"/>
              </a:spcAft>
              <a:buNone/>
            </a:pPr>
            <a:r>
              <a:rPr lang="en" sz="2800" b="1">
                <a:latin typeface="Ubuntu"/>
                <a:ea typeface="Ubuntu"/>
                <a:cs typeface="Ubuntu"/>
                <a:sym typeface="Ubuntu"/>
              </a:rPr>
              <a:t>bit.ly/PeoplesBudgetAction</a:t>
            </a:r>
            <a:endParaRPr sz="2800" b="1">
              <a:latin typeface="Ubuntu"/>
              <a:ea typeface="Ubuntu"/>
              <a:cs typeface="Ubuntu"/>
              <a:sym typeface="Ubuntu"/>
            </a:endParaRPr>
          </a:p>
          <a:p>
            <a:pPr marL="0" lvl="0" indent="0" algn="ctr" rtl="0">
              <a:lnSpc>
                <a:spcPct val="90000"/>
              </a:lnSpc>
              <a:spcBef>
                <a:spcPts val="0"/>
              </a:spcBef>
              <a:spcAft>
                <a:spcPts val="0"/>
              </a:spcAft>
              <a:buNone/>
            </a:pPr>
            <a:endParaRPr sz="2800" b="1">
              <a:latin typeface="Ubuntu"/>
              <a:ea typeface="Ubuntu"/>
              <a:cs typeface="Ubuntu"/>
              <a:sym typeface="Ubuntu"/>
            </a:endParaRPr>
          </a:p>
          <a:p>
            <a:pPr marL="0" lvl="0" indent="0" algn="ctr" rtl="0">
              <a:lnSpc>
                <a:spcPct val="90000"/>
              </a:lnSpc>
              <a:spcBef>
                <a:spcPts val="0"/>
              </a:spcBef>
              <a:spcAft>
                <a:spcPts val="0"/>
              </a:spcAft>
              <a:buNone/>
            </a:pPr>
            <a:endParaRPr sz="2800" b="1">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457200" y="205980"/>
            <a:ext cx="82296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Engaging community</a:t>
            </a:r>
            <a:endParaRPr/>
          </a:p>
        </p:txBody>
      </p:sp>
      <p:pic>
        <p:nvPicPr>
          <p:cNvPr id="183" name="Google Shape;183;p36"/>
          <p:cNvPicPr preferRelativeResize="0"/>
          <p:nvPr/>
        </p:nvPicPr>
        <p:blipFill>
          <a:blip r:embed="rId3">
            <a:alphaModFix/>
          </a:blip>
          <a:stretch>
            <a:fillRect/>
          </a:stretch>
        </p:blipFill>
        <p:spPr>
          <a:xfrm>
            <a:off x="1904025" y="2986877"/>
            <a:ext cx="3940940" cy="2019325"/>
          </a:xfrm>
          <a:prstGeom prst="rect">
            <a:avLst/>
          </a:prstGeom>
          <a:noFill/>
          <a:ln>
            <a:noFill/>
          </a:ln>
        </p:spPr>
      </p:pic>
      <p:pic>
        <p:nvPicPr>
          <p:cNvPr id="184" name="Google Shape;184;p36"/>
          <p:cNvPicPr preferRelativeResize="0"/>
          <p:nvPr/>
        </p:nvPicPr>
        <p:blipFill>
          <a:blip r:embed="rId4">
            <a:alphaModFix/>
          </a:blip>
          <a:stretch>
            <a:fillRect/>
          </a:stretch>
        </p:blipFill>
        <p:spPr>
          <a:xfrm>
            <a:off x="5844975" y="1309225"/>
            <a:ext cx="3299026" cy="2775661"/>
          </a:xfrm>
          <a:prstGeom prst="rect">
            <a:avLst/>
          </a:prstGeom>
          <a:noFill/>
          <a:ln>
            <a:noFill/>
          </a:ln>
        </p:spPr>
      </p:pic>
      <p:pic>
        <p:nvPicPr>
          <p:cNvPr id="185" name="Google Shape;185;p36"/>
          <p:cNvPicPr preferRelativeResize="0"/>
          <p:nvPr/>
        </p:nvPicPr>
        <p:blipFill>
          <a:blip r:embed="rId5">
            <a:alphaModFix/>
          </a:blip>
          <a:stretch>
            <a:fillRect/>
          </a:stretch>
        </p:blipFill>
        <p:spPr>
          <a:xfrm>
            <a:off x="82050" y="1309233"/>
            <a:ext cx="5476576" cy="148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sp>
        <p:nvSpPr>
          <p:cNvPr id="190" name="Google Shape;190;p37"/>
          <p:cNvSpPr txBox="1">
            <a:spLocks noGrp="1"/>
          </p:cNvSpPr>
          <p:nvPr>
            <p:ph type="title"/>
          </p:nvPr>
        </p:nvSpPr>
        <p:spPr>
          <a:xfrm>
            <a:off x="457200" y="205980"/>
            <a:ext cx="8229600" cy="68937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Panel</a:t>
            </a:r>
            <a:endParaRPr/>
          </a:p>
        </p:txBody>
      </p:sp>
      <p:sp>
        <p:nvSpPr>
          <p:cNvPr id="191" name="Google Shape;191;p37"/>
          <p:cNvSpPr txBox="1"/>
          <p:nvPr/>
        </p:nvSpPr>
        <p:spPr>
          <a:xfrm>
            <a:off x="494825" y="2027400"/>
            <a:ext cx="2376300" cy="333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Arial"/>
                <a:ea typeface="Arial"/>
                <a:cs typeface="Arial"/>
                <a:sym typeface="Arial"/>
              </a:rPr>
              <a:t>Iván Arenas, Associate Director Institute for Research on Race and Public Policy, UIC</a:t>
            </a:r>
            <a:endParaRPr sz="1000"/>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 sz="1000">
                <a:solidFill>
                  <a:schemeClr val="dk1"/>
                </a:solidFill>
                <a:latin typeface="Arial"/>
                <a:ea typeface="Arial"/>
                <a:cs typeface="Arial"/>
                <a:sym typeface="Arial"/>
              </a:rPr>
              <a:t>Iván is an Associate Director at IRRPP which supports</a:t>
            </a:r>
            <a:r>
              <a:rPr lang="en" sz="1000">
                <a:solidFill>
                  <a:schemeClr val="dk1"/>
                </a:solidFill>
              </a:rPr>
              <a:t> </a:t>
            </a:r>
            <a:r>
              <a:rPr lang="en" sz="1000">
                <a:solidFill>
                  <a:schemeClr val="dk1"/>
                </a:solidFill>
                <a:latin typeface="Arial"/>
                <a:ea typeface="Arial"/>
                <a:cs typeface="Arial"/>
                <a:sym typeface="Arial"/>
              </a:rPr>
              <a:t>research that aims to increase society’s understanding of the root causes of racial and ethnic inequality and create research-based policy solutions. Trained as an anthropologist and architect, his research focuses on how social movements use creative art practices to establish solidarities beyond the state. Iván is active as a member of Chicago Torture Justice Memorials, CUE, the Pilsen Housing Cooperative, and the Chicago ACT Collective</a:t>
            </a:r>
            <a:r>
              <a:rPr lang="en"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37"/>
          <p:cNvSpPr txBox="1"/>
          <p:nvPr/>
        </p:nvSpPr>
        <p:spPr>
          <a:xfrm>
            <a:off x="3427975" y="2027400"/>
            <a:ext cx="2376300" cy="311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Arial"/>
                <a:ea typeface="Arial"/>
                <a:cs typeface="Arial"/>
                <a:sym typeface="Arial"/>
              </a:rPr>
              <a:t>Paola Aguirre, Founder</a:t>
            </a:r>
            <a:endParaRPr sz="1000"/>
          </a:p>
          <a:p>
            <a:pPr marL="0" marR="0" lvl="0" indent="0" algn="l" rtl="0">
              <a:spcBef>
                <a:spcPts val="0"/>
              </a:spcBef>
              <a:spcAft>
                <a:spcPts val="0"/>
              </a:spcAft>
              <a:buNone/>
            </a:pPr>
            <a:r>
              <a:rPr lang="en" sz="1000" b="1">
                <a:solidFill>
                  <a:schemeClr val="dk1"/>
                </a:solidFill>
                <a:latin typeface="Arial"/>
                <a:ea typeface="Arial"/>
                <a:cs typeface="Arial"/>
                <a:sym typeface="Arial"/>
              </a:rPr>
              <a:t>Borderless Studio</a:t>
            </a: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 sz="1000">
                <a:solidFill>
                  <a:schemeClr val="dk1"/>
                </a:solidFill>
                <a:latin typeface="Arial"/>
                <a:ea typeface="Arial"/>
                <a:cs typeface="Arial"/>
                <a:sym typeface="Arial"/>
              </a:rPr>
              <a:t>Paola is an urban designer and founder of </a:t>
            </a:r>
            <a:r>
              <a:rPr lang="en" sz="10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BORDERLESS</a:t>
            </a:r>
            <a:r>
              <a:rPr lang="en" sz="1000">
                <a:solidFill>
                  <a:schemeClr val="dk1"/>
                </a:solidFill>
                <a:latin typeface="Arial"/>
                <a:ea typeface="Arial"/>
                <a:cs typeface="Arial"/>
                <a:sym typeface="Arial"/>
              </a:rPr>
              <a:t>, Chicago-based collaborative city design and research practice. Paola focuses on multidisciplinary exchange, city systems integration and participatory civic processes focused on social equity by leveraging her experience working with public, civic and private organizations in Mexico and the United States. Also an educator, Paola has taught at Sam Fox School of Design at Washington University, and the School of the Art Institute of Chicago. Paola is currently a Senior Fellow at CUE.</a:t>
            </a: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 name="Google Shape;193;p37"/>
          <p:cNvSpPr txBox="1"/>
          <p:nvPr/>
        </p:nvSpPr>
        <p:spPr>
          <a:xfrm>
            <a:off x="6652423" y="2027400"/>
            <a:ext cx="2376300" cy="311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rPr>
              <a:t>Maria Hadden, Alderwomen</a:t>
            </a:r>
            <a:endParaRPr sz="1000"/>
          </a:p>
          <a:p>
            <a:pPr marL="0" marR="0" lvl="0" indent="0" algn="l" rtl="0">
              <a:spcBef>
                <a:spcPts val="0"/>
              </a:spcBef>
              <a:spcAft>
                <a:spcPts val="0"/>
              </a:spcAft>
              <a:buNone/>
            </a:pPr>
            <a:r>
              <a:rPr lang="en" sz="1000" b="1">
                <a:solidFill>
                  <a:schemeClr val="dk1"/>
                </a:solidFill>
              </a:rPr>
              <a:t>49</a:t>
            </a:r>
            <a:r>
              <a:rPr lang="en" sz="1000" b="1" baseline="30000">
                <a:solidFill>
                  <a:schemeClr val="dk1"/>
                </a:solidFill>
              </a:rPr>
              <a:t>th</a:t>
            </a:r>
            <a:r>
              <a:rPr lang="en" sz="1000" b="1">
                <a:solidFill>
                  <a:schemeClr val="dk1"/>
                </a:solidFill>
              </a:rPr>
              <a:t> Ward </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Maria has been a leader in the 49th Ward through advocacy, art, and her work with Participatory Budgeting in Chicago. Before becoming Alderwoman, Maria was the Executive Director of Our City Our Voice, a national nonprofit organization she founded to enable communities and government across the country to redesign democracy for more empowered and equitable participation. Her expertise in public participation is grounded in grassroots organizing efforts for social change.</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1200"/>
              </a:spcBef>
              <a:spcAft>
                <a:spcPts val="0"/>
              </a:spcAft>
              <a:buNone/>
            </a:pPr>
            <a:endParaRPr sz="1100">
              <a:solidFill>
                <a:schemeClr val="dk1"/>
              </a:solidFil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194" name="Google Shape;194;p37"/>
          <p:cNvPicPr preferRelativeResize="0"/>
          <p:nvPr/>
        </p:nvPicPr>
        <p:blipFill rotWithShape="1">
          <a:blip r:embed="rId4">
            <a:alphaModFix/>
          </a:blip>
          <a:srcRect/>
          <a:stretch/>
        </p:blipFill>
        <p:spPr>
          <a:xfrm>
            <a:off x="880087" y="288726"/>
            <a:ext cx="1434481" cy="1644850"/>
          </a:xfrm>
          <a:prstGeom prst="rect">
            <a:avLst/>
          </a:prstGeom>
          <a:noFill/>
          <a:ln>
            <a:noFill/>
          </a:ln>
        </p:spPr>
      </p:pic>
      <p:pic>
        <p:nvPicPr>
          <p:cNvPr id="195" name="Google Shape;195;p37"/>
          <p:cNvPicPr preferRelativeResize="0"/>
          <p:nvPr/>
        </p:nvPicPr>
        <p:blipFill rotWithShape="1">
          <a:blip r:embed="rId5">
            <a:alphaModFix/>
          </a:blip>
          <a:srcRect t="7986" b="1"/>
          <a:stretch/>
        </p:blipFill>
        <p:spPr>
          <a:xfrm>
            <a:off x="3690500" y="288713"/>
            <a:ext cx="1763000" cy="1644875"/>
          </a:xfrm>
          <a:prstGeom prst="rect">
            <a:avLst/>
          </a:prstGeom>
          <a:noFill/>
          <a:ln>
            <a:noFill/>
          </a:ln>
        </p:spPr>
      </p:pic>
      <p:pic>
        <p:nvPicPr>
          <p:cNvPr id="196" name="Google Shape;196;p37"/>
          <p:cNvPicPr preferRelativeResize="0"/>
          <p:nvPr/>
        </p:nvPicPr>
        <p:blipFill rotWithShape="1">
          <a:blip r:embed="rId6">
            <a:alphaModFix/>
          </a:blip>
          <a:srcRect/>
          <a:stretch/>
        </p:blipFill>
        <p:spPr>
          <a:xfrm>
            <a:off x="6829423" y="288400"/>
            <a:ext cx="1763000" cy="16455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457200" y="205980"/>
            <a:ext cx="8229600" cy="689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
              <a:t>Panel</a:t>
            </a:r>
            <a:endParaRPr/>
          </a:p>
        </p:txBody>
      </p:sp>
      <p:sp>
        <p:nvSpPr>
          <p:cNvPr id="202" name="Google Shape;202;p38"/>
          <p:cNvSpPr txBox="1"/>
          <p:nvPr/>
        </p:nvSpPr>
        <p:spPr>
          <a:xfrm>
            <a:off x="372875" y="1830675"/>
            <a:ext cx="2277600" cy="354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3" name="Google Shape;203;p38"/>
          <p:cNvPicPr preferRelativeResize="0"/>
          <p:nvPr/>
        </p:nvPicPr>
        <p:blipFill rotWithShape="1">
          <a:blip r:embed="rId3">
            <a:alphaModFix/>
          </a:blip>
          <a:srcRect l="5836" r="8591"/>
          <a:stretch/>
        </p:blipFill>
        <p:spPr>
          <a:xfrm>
            <a:off x="3690500" y="205973"/>
            <a:ext cx="1763000" cy="1595925"/>
          </a:xfrm>
          <a:prstGeom prst="rect">
            <a:avLst/>
          </a:prstGeom>
          <a:noFill/>
          <a:ln>
            <a:noFill/>
          </a:ln>
        </p:spPr>
      </p:pic>
      <p:sp>
        <p:nvSpPr>
          <p:cNvPr id="204" name="Google Shape;204;p38"/>
          <p:cNvSpPr txBox="1"/>
          <p:nvPr/>
        </p:nvSpPr>
        <p:spPr>
          <a:xfrm>
            <a:off x="3515700" y="1830675"/>
            <a:ext cx="2393700" cy="30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Arial"/>
                <a:ea typeface="Arial"/>
                <a:cs typeface="Arial"/>
                <a:sym typeface="Arial"/>
              </a:rPr>
              <a:t>JD Van Slyke, First Deputy of Community Engagement, Office of the Mayor, City of Chicago</a:t>
            </a:r>
            <a:endParaRPr sz="1000"/>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 sz="1000">
                <a:solidFill>
                  <a:schemeClr val="dk1"/>
                </a:solidFill>
                <a:latin typeface="Arial"/>
                <a:ea typeface="Arial"/>
                <a:cs typeface="Arial"/>
                <a:sym typeface="Arial"/>
              </a:rPr>
              <a:t>J.D. connects residents with the Mayor and her team to advance policies related to the budget, neighborhood development, youth, water equity, LGBTQ+ communities, and bending the COVID-19 curve in Chicago. Prior to joining the Mayor’s Office, J.D. served at a variety of social impact organizations including an LGBTQ+ community center, a mentoring program for students in the middle grades, and a nonprofit to help immigrants and refugees restart their careers in the U.S. </a:t>
            </a: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5" name="Google Shape;205;p38"/>
          <p:cNvPicPr preferRelativeResize="0"/>
          <p:nvPr/>
        </p:nvPicPr>
        <p:blipFill>
          <a:blip r:embed="rId4">
            <a:alphaModFix/>
          </a:blip>
          <a:stretch>
            <a:fillRect/>
          </a:stretch>
        </p:blipFill>
        <p:spPr>
          <a:xfrm>
            <a:off x="801000" y="205975"/>
            <a:ext cx="1595925" cy="1595925"/>
          </a:xfrm>
          <a:prstGeom prst="rect">
            <a:avLst/>
          </a:prstGeom>
          <a:noFill/>
          <a:ln>
            <a:noFill/>
          </a:ln>
        </p:spPr>
      </p:pic>
      <p:sp>
        <p:nvSpPr>
          <p:cNvPr id="206" name="Google Shape;206;p38"/>
          <p:cNvSpPr txBox="1"/>
          <p:nvPr/>
        </p:nvSpPr>
        <p:spPr>
          <a:xfrm>
            <a:off x="542650" y="1830675"/>
            <a:ext cx="2393700" cy="331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rPr>
              <a:t>Candace Moore, Chief Equity Officer, Office of the Mayor, City of Chicago</a:t>
            </a:r>
            <a:endParaRPr sz="1000"/>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 sz="1000">
                <a:solidFill>
                  <a:schemeClr val="dk1"/>
                </a:solidFill>
                <a:latin typeface="Arial"/>
                <a:ea typeface="Arial"/>
                <a:cs typeface="Arial"/>
                <a:sym typeface="Arial"/>
              </a:rPr>
              <a:t>Candace leads the Office of Equity and Racial Justice to  advance policies and practices that promote equitable outcomes across city services and resources. Prior to her current role, Candace was an advocate for educational equity at the Chicago Lawyers’ Committee for Civil Rights</a:t>
            </a:r>
            <a:r>
              <a:rPr lang="en" sz="1000">
                <a:solidFill>
                  <a:schemeClr val="dk1"/>
                </a:solidFill>
              </a:rPr>
              <a:t>, f</a:t>
            </a:r>
            <a:r>
              <a:rPr lang="en" sz="1000">
                <a:solidFill>
                  <a:schemeClr val="dk1"/>
                </a:solidFill>
                <a:latin typeface="Arial"/>
                <a:ea typeface="Arial"/>
                <a:cs typeface="Arial"/>
                <a:sym typeface="Arial"/>
              </a:rPr>
              <a:t>ocused on addressing disparate school discipline and barriers to enrollment for students throughout Chicago and its surrounding communities. </a:t>
            </a:r>
            <a:r>
              <a:rPr lang="en" sz="1000">
                <a:solidFill>
                  <a:schemeClr val="dk1"/>
                </a:solidFill>
              </a:rPr>
              <a:t>Candace</a:t>
            </a:r>
            <a:r>
              <a:rPr lang="en" sz="1000">
                <a:solidFill>
                  <a:schemeClr val="dk1"/>
                </a:solidFill>
                <a:latin typeface="Arial"/>
                <a:ea typeface="Arial"/>
                <a:cs typeface="Arial"/>
                <a:sym typeface="Arial"/>
              </a:rPr>
              <a:t> believes that it is imperative to work in partnership with community-based advocates and institutional policy makers to create</a:t>
            </a:r>
            <a:r>
              <a:rPr lang="en" sz="1000">
                <a:solidFill>
                  <a:schemeClr val="dk1"/>
                </a:solidFill>
              </a:rPr>
              <a:t> equity-based change</a:t>
            </a:r>
            <a:r>
              <a:rPr lang="en"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 name="Google Shape;207;p38"/>
          <p:cNvSpPr txBox="1"/>
          <p:nvPr/>
        </p:nvSpPr>
        <p:spPr>
          <a:xfrm>
            <a:off x="6293100" y="1830675"/>
            <a:ext cx="2393700" cy="331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rPr>
              <a:t>Adam Slade, Effective Government Consultant, Metropolitan Planning Council</a:t>
            </a:r>
            <a:endParaRPr sz="1000" b="1">
              <a:solidFill>
                <a:schemeClr val="dk1"/>
              </a:solidFill>
            </a:endParaRPr>
          </a:p>
          <a:p>
            <a:pPr marL="0" marR="0" lvl="0" indent="0" algn="l" rtl="0">
              <a:spcBef>
                <a:spcPts val="0"/>
              </a:spcBef>
              <a:spcAft>
                <a:spcPts val="0"/>
              </a:spcAft>
              <a:buNone/>
            </a:pPr>
            <a:endParaRPr sz="1000" b="1">
              <a:solidFill>
                <a:schemeClr val="dk1"/>
              </a:solidFill>
            </a:endParaRPr>
          </a:p>
          <a:p>
            <a:pPr marL="0" marR="0" lvl="0" indent="0" algn="l" rtl="0">
              <a:spcBef>
                <a:spcPts val="0"/>
              </a:spcBef>
              <a:spcAft>
                <a:spcPts val="0"/>
              </a:spcAft>
              <a:buNone/>
            </a:pPr>
            <a:r>
              <a:rPr lang="en" sz="1000">
                <a:solidFill>
                  <a:schemeClr val="dk1"/>
                </a:solidFill>
                <a:latin typeface="Arial"/>
                <a:ea typeface="Arial"/>
                <a:cs typeface="Arial"/>
                <a:sym typeface="Arial"/>
              </a:rPr>
              <a:t>Adam is an effective government </a:t>
            </a:r>
            <a:r>
              <a:rPr lang="en" sz="1000">
                <a:solidFill>
                  <a:schemeClr val="dk1"/>
                </a:solidFill>
              </a:rPr>
              <a:t>consultant</a:t>
            </a:r>
            <a:r>
              <a:rPr lang="en" sz="1000">
                <a:solidFill>
                  <a:schemeClr val="dk1"/>
                </a:solidFill>
                <a:latin typeface="Arial"/>
                <a:ea typeface="Arial"/>
                <a:cs typeface="Arial"/>
                <a:sym typeface="Arial"/>
              </a:rPr>
              <a:t>, supporting MPC</a:t>
            </a:r>
            <a:r>
              <a:rPr lang="en" sz="1000">
                <a:solidFill>
                  <a:schemeClr val="dk1"/>
                </a:solidFill>
              </a:rPr>
              <a:t>’s</a:t>
            </a:r>
            <a:r>
              <a:rPr lang="en" sz="1000">
                <a:solidFill>
                  <a:schemeClr val="dk1"/>
                </a:solidFill>
                <a:latin typeface="Arial"/>
                <a:ea typeface="Arial"/>
                <a:cs typeface="Arial"/>
                <a:sym typeface="Arial"/>
              </a:rPr>
              <a:t> work to support municipal </a:t>
            </a:r>
            <a:r>
              <a:rPr lang="en" sz="1000">
                <a:solidFill>
                  <a:schemeClr val="dk1"/>
                </a:solidFill>
              </a:rPr>
              <a:t>capacity</a:t>
            </a:r>
            <a:r>
              <a:rPr lang="en" sz="1000">
                <a:solidFill>
                  <a:schemeClr val="dk1"/>
                </a:solidFill>
                <a:latin typeface="Arial"/>
                <a:ea typeface="Arial"/>
                <a:cs typeface="Arial"/>
                <a:sym typeface="Arial"/>
              </a:rPr>
              <a:t> building activities. He</a:t>
            </a:r>
            <a:r>
              <a:rPr lang="en" sz="1000">
                <a:solidFill>
                  <a:schemeClr val="dk1"/>
                </a:solidFill>
              </a:rPr>
              <a:t> is</a:t>
            </a:r>
            <a:r>
              <a:rPr lang="en" sz="1000">
                <a:solidFill>
                  <a:schemeClr val="dk1"/>
                </a:solidFill>
                <a:latin typeface="Arial"/>
                <a:ea typeface="Arial"/>
                <a:cs typeface="Arial"/>
                <a:sym typeface="Arial"/>
              </a:rPr>
              <a:t> focused on issues of racial equity in public policy, government process improvement, and budget and financial policy formulation.</a:t>
            </a:r>
            <a:r>
              <a:rPr lang="en" sz="1000">
                <a:solidFill>
                  <a:schemeClr val="dk1"/>
                </a:solidFill>
              </a:rPr>
              <a:t> </a:t>
            </a:r>
            <a:r>
              <a:rPr lang="en" sz="1000">
                <a:solidFill>
                  <a:schemeClr val="dk1"/>
                </a:solidFill>
                <a:latin typeface="Arial"/>
                <a:ea typeface="Arial"/>
                <a:cs typeface="Arial"/>
                <a:sym typeface="Arial"/>
              </a:rPr>
              <a:t>Prior to joining MPC, Adam has </a:t>
            </a:r>
            <a:r>
              <a:rPr lang="en" sz="1000">
                <a:solidFill>
                  <a:schemeClr val="dk1"/>
                </a:solidFill>
              </a:rPr>
              <a:t>worked as a consultant for </a:t>
            </a:r>
            <a:r>
              <a:rPr lang="en" sz="1000">
                <a:solidFill>
                  <a:schemeClr val="dk1"/>
                </a:solidFill>
                <a:latin typeface="Arial"/>
                <a:ea typeface="Arial"/>
                <a:cs typeface="Arial"/>
                <a:sym typeface="Arial"/>
              </a:rPr>
              <a:t>a variety of governments, including city, county, and state government organizations during their business process analysis and transformation activities.</a:t>
            </a:r>
            <a:r>
              <a:rPr lang="en" sz="1000">
                <a:solidFill>
                  <a:schemeClr val="dk1"/>
                </a:solidFill>
              </a:rPr>
              <a:t> </a:t>
            </a:r>
            <a:r>
              <a:rPr lang="en" sz="1000">
                <a:solidFill>
                  <a:schemeClr val="dk1"/>
                </a:solidFill>
                <a:latin typeface="Arial"/>
                <a:ea typeface="Arial"/>
                <a:cs typeface="Arial"/>
                <a:sym typeface="Arial"/>
              </a:rPr>
              <a:t>Adam is also a P</a:t>
            </a:r>
            <a:r>
              <a:rPr lang="en" sz="1000">
                <a:solidFill>
                  <a:schemeClr val="dk1"/>
                </a:solidFill>
              </a:rPr>
              <a:t>hD candidate in the Dept of Public Administration at the University of Illinois at Chicago and a CUE Senior Fellow.</a:t>
            </a:r>
            <a:endParaRPr sz="1000">
              <a:solidFill>
                <a:schemeClr val="dk1"/>
              </a:solidFil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8" name="Google Shape;208;p38"/>
          <p:cNvPicPr preferRelativeResize="0"/>
          <p:nvPr/>
        </p:nvPicPr>
        <p:blipFill>
          <a:blip r:embed="rId5">
            <a:alphaModFix/>
          </a:blip>
          <a:stretch>
            <a:fillRect/>
          </a:stretch>
        </p:blipFill>
        <p:spPr>
          <a:xfrm>
            <a:off x="6715951" y="170388"/>
            <a:ext cx="1548000" cy="166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ctrTitle"/>
          </p:nvPr>
        </p:nvSpPr>
        <p:spPr>
          <a:xfrm>
            <a:off x="826770" y="988442"/>
            <a:ext cx="7475220" cy="2050033"/>
          </a:xfrm>
          <a:prstGeom prst="rect">
            <a:avLst/>
          </a:prstGeom>
          <a:solidFill>
            <a:srgbClr val="D8D8D8"/>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endParaRPr sz="800">
              <a:solidFill>
                <a:srgbClr val="000000"/>
              </a:solidFill>
              <a:latin typeface="Big Shoulders Display"/>
              <a:ea typeface="Big Shoulders Display"/>
              <a:cs typeface="Big Shoulders Display"/>
              <a:sym typeface="Big Shoulders Display"/>
            </a:endParaRPr>
          </a:p>
          <a:p>
            <a:pPr marL="0" lvl="0" indent="0" algn="l" rtl="0">
              <a:lnSpc>
                <a:spcPct val="100000"/>
              </a:lnSpc>
              <a:spcBef>
                <a:spcPts val="0"/>
              </a:spcBef>
              <a:spcAft>
                <a:spcPts val="0"/>
              </a:spcAft>
              <a:buClr>
                <a:schemeClr val="dk1"/>
              </a:buClr>
              <a:buSzPts val="800"/>
              <a:buFont typeface="Arial"/>
              <a:buNone/>
            </a:pPr>
            <a:r>
              <a:rPr lang="en" sz="6300">
                <a:solidFill>
                  <a:srgbClr val="000000"/>
                </a:solidFill>
                <a:latin typeface="Big Shoulders Display"/>
                <a:ea typeface="Big Shoulders Display"/>
                <a:cs typeface="Big Shoulders Display"/>
                <a:sym typeface="Big Shoulders Display"/>
              </a:rPr>
              <a:t>2021 Budget Engagement</a:t>
            </a:r>
            <a:endParaRPr sz="4100" b="0">
              <a:solidFill>
                <a:srgbClr val="000000"/>
              </a:solidFill>
              <a:latin typeface="Big Shoulders Display"/>
              <a:ea typeface="Big Shoulders Display"/>
              <a:cs typeface="Big Shoulders Display"/>
              <a:sym typeface="Big Shoulders Display"/>
            </a:endParaRPr>
          </a:p>
          <a:p>
            <a:pPr marL="0" lvl="0" indent="0" algn="l" rtl="0">
              <a:lnSpc>
                <a:spcPct val="85000"/>
              </a:lnSpc>
              <a:spcBef>
                <a:spcPts val="0"/>
              </a:spcBef>
              <a:spcAft>
                <a:spcPts val="0"/>
              </a:spcAft>
              <a:buClr>
                <a:schemeClr val="dk1"/>
              </a:buClr>
              <a:buSzPts val="4100"/>
              <a:buFont typeface="Century Gothic"/>
              <a:buNone/>
            </a:pPr>
            <a:endParaRPr sz="1100"/>
          </a:p>
        </p:txBody>
      </p:sp>
      <p:sp>
        <p:nvSpPr>
          <p:cNvPr id="214" name="Google Shape;214;p39"/>
          <p:cNvSpPr txBox="1"/>
          <p:nvPr/>
        </p:nvSpPr>
        <p:spPr>
          <a:xfrm>
            <a:off x="826791" y="3038475"/>
            <a:ext cx="7475175" cy="22500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1" i="0" u="none" strike="noStrike" cap="none">
                <a:solidFill>
                  <a:schemeClr val="dk1"/>
                </a:solidFill>
                <a:latin typeface="Big Shoulders Display"/>
                <a:ea typeface="Big Shoulders Display"/>
                <a:cs typeface="Big Shoulders Display"/>
                <a:sym typeface="Big Shoulders Display"/>
              </a:rPr>
              <a:t>Office of Mayor Lori E. Lightfoot</a:t>
            </a:r>
            <a:endParaRPr sz="100" b="1"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811911" y="363474"/>
            <a:ext cx="7543800" cy="120700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Poppins Black"/>
              <a:buNone/>
            </a:pPr>
            <a:r>
              <a:rPr lang="en" sz="4100">
                <a:latin typeface="Big Shoulders Display"/>
                <a:ea typeface="Big Shoulders Display"/>
                <a:cs typeface="Big Shoulders Display"/>
                <a:sym typeface="Big Shoulders Display"/>
              </a:rPr>
              <a:t>Budget Engagements</a:t>
            </a:r>
            <a:endParaRPr sz="4100">
              <a:latin typeface="Big Shoulders Display"/>
              <a:ea typeface="Big Shoulders Display"/>
              <a:cs typeface="Big Shoulders Display"/>
              <a:sym typeface="Big Shoulders Display"/>
            </a:endParaRPr>
          </a:p>
        </p:txBody>
      </p:sp>
      <p:sp>
        <p:nvSpPr>
          <p:cNvPr id="220" name="Google Shape;220;p40"/>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7</a:t>
            </a:fld>
            <a:endParaRPr sz="1100"/>
          </a:p>
        </p:txBody>
      </p:sp>
      <p:sp>
        <p:nvSpPr>
          <p:cNvPr id="221" name="Google Shape;221;p40"/>
          <p:cNvSpPr/>
          <p:nvPr/>
        </p:nvSpPr>
        <p:spPr>
          <a:xfrm rot="5400000">
            <a:off x="575395" y="2416518"/>
            <a:ext cx="1914525" cy="1798200"/>
          </a:xfrm>
          <a:prstGeom prst="chevron">
            <a:avLst>
              <a:gd name="adj" fmla="val 51868"/>
            </a:avLst>
          </a:prstGeom>
          <a:solidFill>
            <a:srgbClr val="E2432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 name="Google Shape;222;p40"/>
          <p:cNvSpPr txBox="1"/>
          <p:nvPr/>
        </p:nvSpPr>
        <p:spPr>
          <a:xfrm>
            <a:off x="757757" y="1741715"/>
            <a:ext cx="1549800" cy="4437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2021 Budget Survey</a:t>
            </a:r>
            <a:endParaRPr sz="1700" b="1" i="0" u="none" strike="noStrike" cap="none">
              <a:solidFill>
                <a:srgbClr val="000000"/>
              </a:solidFill>
              <a:latin typeface="Arial"/>
              <a:ea typeface="Arial"/>
              <a:cs typeface="Arial"/>
              <a:sym typeface="Arial"/>
            </a:endParaRPr>
          </a:p>
        </p:txBody>
      </p:sp>
      <p:sp>
        <p:nvSpPr>
          <p:cNvPr id="223" name="Google Shape;223;p40"/>
          <p:cNvSpPr/>
          <p:nvPr/>
        </p:nvSpPr>
        <p:spPr>
          <a:xfrm rot="5400000">
            <a:off x="4559572" y="2413424"/>
            <a:ext cx="1914525" cy="1798200"/>
          </a:xfrm>
          <a:prstGeom prst="chevron">
            <a:avLst>
              <a:gd name="adj" fmla="val 51868"/>
            </a:avLst>
          </a:prstGeom>
          <a:solidFill>
            <a:srgbClr val="4A86E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 name="Google Shape;224;p40"/>
          <p:cNvSpPr txBox="1"/>
          <p:nvPr/>
        </p:nvSpPr>
        <p:spPr>
          <a:xfrm>
            <a:off x="4741958" y="1741715"/>
            <a:ext cx="1549800" cy="4437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Community Round Tables</a:t>
            </a:r>
            <a:endParaRPr sz="1700" b="1" i="0" u="none" strike="noStrike" cap="none">
              <a:solidFill>
                <a:srgbClr val="000000"/>
              </a:solidFill>
              <a:latin typeface="Arial"/>
              <a:ea typeface="Arial"/>
              <a:cs typeface="Arial"/>
              <a:sym typeface="Arial"/>
            </a:endParaRPr>
          </a:p>
        </p:txBody>
      </p:sp>
      <p:sp>
        <p:nvSpPr>
          <p:cNvPr id="225" name="Google Shape;225;p40"/>
          <p:cNvSpPr/>
          <p:nvPr/>
        </p:nvSpPr>
        <p:spPr>
          <a:xfrm rot="5400000">
            <a:off x="2567471" y="2413391"/>
            <a:ext cx="1914525" cy="1798200"/>
          </a:xfrm>
          <a:prstGeom prst="chevron">
            <a:avLst>
              <a:gd name="adj" fmla="val 51868"/>
            </a:avLst>
          </a:prstGeom>
          <a:solidFill>
            <a:srgbClr val="38761D"/>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 name="Google Shape;226;p40"/>
          <p:cNvSpPr txBox="1"/>
          <p:nvPr/>
        </p:nvSpPr>
        <p:spPr>
          <a:xfrm>
            <a:off x="2749875" y="1741675"/>
            <a:ext cx="1674000" cy="4437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Budget Ambassadors</a:t>
            </a:r>
            <a:endParaRPr sz="1700" b="1" i="0" u="none" strike="noStrike" cap="none">
              <a:solidFill>
                <a:srgbClr val="000000"/>
              </a:solidFill>
              <a:latin typeface="Arial"/>
              <a:ea typeface="Arial"/>
              <a:cs typeface="Arial"/>
              <a:sym typeface="Arial"/>
            </a:endParaRPr>
          </a:p>
        </p:txBody>
      </p:sp>
      <p:sp>
        <p:nvSpPr>
          <p:cNvPr id="227" name="Google Shape;227;p40"/>
          <p:cNvSpPr/>
          <p:nvPr/>
        </p:nvSpPr>
        <p:spPr>
          <a:xfrm rot="5400000">
            <a:off x="6551705" y="2413424"/>
            <a:ext cx="1914525" cy="1798200"/>
          </a:xfrm>
          <a:prstGeom prst="chevron">
            <a:avLst>
              <a:gd name="adj" fmla="val 51868"/>
            </a:avLst>
          </a:prstGeom>
          <a:solidFill>
            <a:srgbClr val="FFD96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p40"/>
          <p:cNvSpPr txBox="1"/>
          <p:nvPr/>
        </p:nvSpPr>
        <p:spPr>
          <a:xfrm>
            <a:off x="6734101" y="1741725"/>
            <a:ext cx="1674000" cy="4437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Virtual Engagements</a:t>
            </a:r>
            <a:endParaRPr sz="1700" b="1" i="0" u="none" strike="noStrike" cap="none">
              <a:solidFill>
                <a:srgbClr val="000000"/>
              </a:solidFill>
              <a:latin typeface="Arial"/>
              <a:ea typeface="Arial"/>
              <a:cs typeface="Arial"/>
              <a:sym typeface="Arial"/>
            </a:endParaRPr>
          </a:p>
        </p:txBody>
      </p:sp>
      <p:sp>
        <p:nvSpPr>
          <p:cNvPr id="229" name="Google Shape;229;p40"/>
          <p:cNvSpPr txBox="1"/>
          <p:nvPr/>
        </p:nvSpPr>
        <p:spPr>
          <a:xfrm>
            <a:off x="474520" y="4013286"/>
            <a:ext cx="8092575" cy="965250"/>
          </a:xfrm>
          <a:prstGeom prst="rect">
            <a:avLst/>
          </a:prstGeom>
          <a:noFill/>
          <a:ln>
            <a:noFill/>
          </a:ln>
        </p:spPr>
        <p:txBody>
          <a:bodyPr spcFirstLastPara="1" wrap="square" lIns="68575" tIns="68575" rIns="68575" bIns="68575" anchor="b" anchorCtr="0">
            <a:noAutofit/>
          </a:bodyPr>
          <a:lstStyle/>
          <a:p>
            <a:pPr marL="0" marR="0" lvl="0" indent="0" algn="ctr" rtl="0">
              <a:lnSpc>
                <a:spcPct val="100000"/>
              </a:lnSpc>
              <a:spcBef>
                <a:spcPts val="0"/>
              </a:spcBef>
              <a:spcAft>
                <a:spcPts val="0"/>
              </a:spcAft>
              <a:buClr>
                <a:srgbClr val="000000"/>
              </a:buClr>
              <a:buSzPts val="3300"/>
              <a:buFont typeface="Arial"/>
              <a:buNone/>
            </a:pPr>
            <a:r>
              <a:rPr lang="en" sz="3300" b="1" i="0" u="none" strike="noStrike" cap="none">
                <a:solidFill>
                  <a:srgbClr val="FFFFFF"/>
                </a:solidFill>
                <a:highlight>
                  <a:srgbClr val="FFFFFF"/>
                </a:highlight>
                <a:latin typeface="Big Shoulders Display"/>
                <a:ea typeface="Big Shoulders Display"/>
                <a:cs typeface="Big Shoulders Display"/>
                <a:sym typeface="Big Shoulders Display"/>
              </a:rPr>
              <a:t> </a:t>
            </a:r>
            <a:r>
              <a:rPr lang="en" sz="2600" b="1" i="0" u="none" strike="noStrike" cap="none">
                <a:solidFill>
                  <a:srgbClr val="000000"/>
                </a:solidFill>
                <a:highlight>
                  <a:srgbClr val="FFFFFF"/>
                </a:highlight>
                <a:latin typeface="Big Shoulders Display"/>
                <a:ea typeface="Big Shoulders Display"/>
                <a:cs typeface="Big Shoulders Display"/>
                <a:sym typeface="Big Shoulders Display"/>
              </a:rPr>
              <a:t>Mayor’s Office and Office of Budget and Management</a:t>
            </a:r>
            <a:endParaRPr sz="3300" b="1" i="0" u="none" strike="noStrike" cap="none">
              <a:solidFill>
                <a:srgbClr val="000000"/>
              </a:solidFill>
              <a:highlight>
                <a:srgbClr val="CCCCCC"/>
              </a:highlight>
              <a:latin typeface="Big Shoulders Display"/>
              <a:ea typeface="Big Shoulders Display"/>
              <a:cs typeface="Big Shoulders Display"/>
              <a:sym typeface="Big Shoulders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802386" y="363474"/>
            <a:ext cx="7543800" cy="120700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100">
                <a:latin typeface="Big Shoulders Display"/>
                <a:ea typeface="Big Shoulders Display"/>
                <a:cs typeface="Big Shoulders Display"/>
                <a:sym typeface="Big Shoulders Display"/>
              </a:rPr>
              <a:t>Survey</a:t>
            </a:r>
            <a:endParaRPr sz="4100">
              <a:latin typeface="Big Shoulders Display"/>
              <a:ea typeface="Big Shoulders Display"/>
              <a:cs typeface="Big Shoulders Display"/>
              <a:sym typeface="Big Shoulders Display"/>
            </a:endParaRPr>
          </a:p>
        </p:txBody>
      </p:sp>
      <p:sp>
        <p:nvSpPr>
          <p:cNvPr id="235" name="Google Shape;235;p41"/>
          <p:cNvSpPr txBox="1">
            <a:spLocks noGrp="1"/>
          </p:cNvSpPr>
          <p:nvPr>
            <p:ph type="sldNum" idx="12"/>
          </p:nvPr>
        </p:nvSpPr>
        <p:spPr>
          <a:xfrm>
            <a:off x="8483346" y="4719007"/>
            <a:ext cx="480150" cy="273825"/>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8</a:t>
            </a:fld>
            <a:endParaRPr sz="1100"/>
          </a:p>
        </p:txBody>
      </p:sp>
      <p:graphicFrame>
        <p:nvGraphicFramePr>
          <p:cNvPr id="236" name="Google Shape;236;p41"/>
          <p:cNvGraphicFramePr/>
          <p:nvPr/>
        </p:nvGraphicFramePr>
        <p:xfrm>
          <a:off x="1673231" y="1853391"/>
          <a:ext cx="5797525" cy="2773850"/>
        </p:xfrm>
        <a:graphic>
          <a:graphicData uri="http://schemas.openxmlformats.org/drawingml/2006/table">
            <a:tbl>
              <a:tblPr bandRow="1">
                <a:noFill/>
                <a:tableStyleId>{FCCC2003-0787-4401-B71F-D563F725DDC3}</a:tableStyleId>
              </a:tblPr>
              <a:tblGrid>
                <a:gridCol w="1956750">
                  <a:extLst>
                    <a:ext uri="{9D8B030D-6E8A-4147-A177-3AD203B41FA5}">
                      <a16:colId xmlns:a16="http://schemas.microsoft.com/office/drawing/2014/main" val="20000"/>
                    </a:ext>
                  </a:extLst>
                </a:gridCol>
                <a:gridCol w="2042975">
                  <a:extLst>
                    <a:ext uri="{9D8B030D-6E8A-4147-A177-3AD203B41FA5}">
                      <a16:colId xmlns:a16="http://schemas.microsoft.com/office/drawing/2014/main" val="20001"/>
                    </a:ext>
                  </a:extLst>
                </a:gridCol>
                <a:gridCol w="1797800">
                  <a:extLst>
                    <a:ext uri="{9D8B030D-6E8A-4147-A177-3AD203B41FA5}">
                      <a16:colId xmlns:a16="http://schemas.microsoft.com/office/drawing/2014/main" val="20002"/>
                    </a:ext>
                  </a:extLst>
                </a:gridCol>
              </a:tblGrid>
              <a:tr h="945500">
                <a:tc>
                  <a:txBody>
                    <a:bodyPr/>
                    <a:lstStyle/>
                    <a:p>
                      <a:pPr marL="0" marR="0" lvl="0" indent="0" algn="ctr" rtl="0">
                        <a:lnSpc>
                          <a:spcPct val="100000"/>
                        </a:lnSpc>
                        <a:spcBef>
                          <a:spcPts val="0"/>
                        </a:spcBef>
                        <a:spcAft>
                          <a:spcPts val="0"/>
                        </a:spcAft>
                        <a:buClr>
                          <a:srgbClr val="000000"/>
                        </a:buClr>
                        <a:buSzPts val="700"/>
                        <a:buFont typeface="Arial"/>
                        <a:buNone/>
                      </a:pPr>
                      <a:endParaRPr sz="700" b="1" u="none" strike="noStrike" cap="none">
                        <a:latin typeface="Roboto"/>
                        <a:ea typeface="Roboto"/>
                        <a:cs typeface="Roboto"/>
                        <a:sym typeface="Roboto"/>
                      </a:endParaRPr>
                    </a:p>
                    <a:p>
                      <a:pPr marL="0" marR="0" lvl="0" indent="0" algn="ctr" rtl="0">
                        <a:lnSpc>
                          <a:spcPct val="100000"/>
                        </a:lnSpc>
                        <a:spcBef>
                          <a:spcPts val="600"/>
                        </a:spcBef>
                        <a:spcAft>
                          <a:spcPts val="0"/>
                        </a:spcAft>
                        <a:buClr>
                          <a:srgbClr val="000000"/>
                        </a:buClr>
                        <a:buSzPts val="1400"/>
                        <a:buFont typeface="Arial"/>
                        <a:buNone/>
                      </a:pPr>
                      <a:r>
                        <a:rPr lang="en" sz="1400" b="1" u="none" strike="noStrike" cap="none">
                          <a:latin typeface="Roboto"/>
                          <a:ea typeface="Roboto"/>
                          <a:cs typeface="Roboto"/>
                          <a:sym typeface="Roboto"/>
                        </a:rPr>
                        <a:t>City Area</a:t>
                      </a:r>
                      <a:endParaRPr sz="1400" b="1"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endParaRPr sz="700" b="1" u="none" strike="noStrike" cap="none">
                        <a:latin typeface="Roboto"/>
                        <a:ea typeface="Roboto"/>
                        <a:cs typeface="Roboto"/>
                        <a:sym typeface="Roboto"/>
                      </a:endParaRPr>
                    </a:p>
                    <a:p>
                      <a:pPr marL="0" marR="0" lvl="0" indent="0" algn="ctr" rtl="0">
                        <a:lnSpc>
                          <a:spcPct val="100000"/>
                        </a:lnSpc>
                        <a:spcBef>
                          <a:spcPts val="600"/>
                        </a:spcBef>
                        <a:spcAft>
                          <a:spcPts val="0"/>
                        </a:spcAft>
                        <a:buClr>
                          <a:srgbClr val="000000"/>
                        </a:buClr>
                        <a:buSzPts val="1400"/>
                        <a:buFont typeface="Arial"/>
                        <a:buNone/>
                      </a:pPr>
                      <a:r>
                        <a:rPr lang="en" sz="1400" b="1" u="none" strike="noStrike" cap="none">
                          <a:latin typeface="Roboto"/>
                          <a:ea typeface="Roboto"/>
                          <a:cs typeface="Roboto"/>
                          <a:sym typeface="Roboto"/>
                        </a:rPr>
                        <a:t>Percent of Survey Responses</a:t>
                      </a:r>
                      <a:endParaRPr sz="1400" b="1"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endParaRPr sz="700" b="1" u="none" strike="noStrike" cap="none">
                        <a:latin typeface="Roboto"/>
                        <a:ea typeface="Roboto"/>
                        <a:cs typeface="Roboto"/>
                        <a:sym typeface="Roboto"/>
                      </a:endParaRPr>
                    </a:p>
                    <a:p>
                      <a:pPr marL="0" marR="0" lvl="0" indent="0" algn="ctr" rtl="0">
                        <a:lnSpc>
                          <a:spcPct val="100000"/>
                        </a:lnSpc>
                        <a:spcBef>
                          <a:spcPts val="600"/>
                        </a:spcBef>
                        <a:spcAft>
                          <a:spcPts val="0"/>
                        </a:spcAft>
                        <a:buClr>
                          <a:srgbClr val="000000"/>
                        </a:buClr>
                        <a:buSzPts val="1400"/>
                        <a:buFont typeface="Arial"/>
                        <a:buNone/>
                      </a:pPr>
                      <a:r>
                        <a:rPr lang="en" sz="1400" b="1" u="none" strike="noStrike" cap="none">
                          <a:latin typeface="Roboto"/>
                          <a:ea typeface="Roboto"/>
                          <a:cs typeface="Roboto"/>
                          <a:sym typeface="Roboto"/>
                        </a:rPr>
                        <a:t>Percent of Population</a:t>
                      </a:r>
                      <a:endParaRPr sz="1400" b="1"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North</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45%</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24.6%</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North West</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15%</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17.2%</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Loop</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10%</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6.9%</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South</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9%</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24.0%</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South West</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8%</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17.5%</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4725">
                <a:tc>
                  <a:txBody>
                    <a:bodyPr/>
                    <a:lstStyle/>
                    <a:p>
                      <a:pPr marL="0" marR="0" lvl="0" indent="0" algn="just"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West</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4%</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latin typeface="Roboto"/>
                          <a:ea typeface="Roboto"/>
                          <a:cs typeface="Roboto"/>
                          <a:sym typeface="Roboto"/>
                        </a:rPr>
                        <a:t>9.8%</a:t>
                      </a:r>
                      <a:endParaRPr sz="1400" u="none" strike="noStrike" cap="none">
                        <a:latin typeface="Roboto"/>
                        <a:ea typeface="Roboto"/>
                        <a:cs typeface="Roboto"/>
                        <a:sym typeface="Roboto"/>
                      </a:endParaRPr>
                    </a:p>
                  </a:txBody>
                  <a:tcPr marL="51425" marR="5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7" name="Google Shape;237;p41"/>
          <p:cNvSpPr txBox="1"/>
          <p:nvPr/>
        </p:nvSpPr>
        <p:spPr>
          <a:xfrm>
            <a:off x="1337850" y="1411838"/>
            <a:ext cx="6468300" cy="426825"/>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600"/>
              </a:spcAft>
              <a:buClr>
                <a:srgbClr val="000000"/>
              </a:buClr>
              <a:buSzPts val="2000"/>
              <a:buFont typeface="Arial"/>
              <a:buNone/>
            </a:pPr>
            <a:r>
              <a:rPr lang="en" sz="2000" b="1" i="1" u="none" strike="noStrike" cap="none">
                <a:solidFill>
                  <a:srgbClr val="000000"/>
                </a:solidFill>
                <a:latin typeface="Proxima Nova"/>
                <a:ea typeface="Proxima Nova"/>
                <a:cs typeface="Proxima Nova"/>
                <a:sym typeface="Proxima Nova"/>
              </a:rPr>
              <a:t>Survey Responses Compared to Population</a:t>
            </a:r>
            <a:endParaRPr sz="2000" b="1" i="1" u="none" strike="noStrike" cap="none">
              <a:solidFill>
                <a:srgbClr val="000000"/>
              </a:solidFill>
              <a:latin typeface="Proxima Nova"/>
              <a:ea typeface="Proxima Nova"/>
              <a:cs typeface="Proxima Nova"/>
              <a:sym typeface="Proxima Nova"/>
            </a:endParaRPr>
          </a:p>
        </p:txBody>
      </p:sp>
      <p:sp>
        <p:nvSpPr>
          <p:cNvPr id="238" name="Google Shape;238;p41"/>
          <p:cNvSpPr txBox="1"/>
          <p:nvPr/>
        </p:nvSpPr>
        <p:spPr>
          <a:xfrm>
            <a:off x="1746881" y="4642500"/>
            <a:ext cx="5307525" cy="4268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Roboto"/>
                <a:ea typeface="Roboto"/>
                <a:cs typeface="Roboto"/>
                <a:sym typeface="Roboto"/>
              </a:rPr>
              <a:t>Over 38,000 responses</a:t>
            </a:r>
            <a:endParaRPr sz="1500" b="1" i="0" u="none" strike="noStrike" cap="none">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sldNum" idx="12"/>
          </p:nvPr>
        </p:nvSpPr>
        <p:spPr>
          <a:xfrm>
            <a:off x="8483346" y="4704588"/>
            <a:ext cx="480060" cy="273844"/>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9</a:t>
            </a:fld>
            <a:endParaRPr sz="1100"/>
          </a:p>
        </p:txBody>
      </p:sp>
      <p:sp>
        <p:nvSpPr>
          <p:cNvPr id="244" name="Google Shape;244;p42"/>
          <p:cNvSpPr txBox="1"/>
          <p:nvPr/>
        </p:nvSpPr>
        <p:spPr>
          <a:xfrm>
            <a:off x="936919" y="1046363"/>
            <a:ext cx="6302250" cy="700425"/>
          </a:xfrm>
          <a:prstGeom prst="rect">
            <a:avLst/>
          </a:prstGeom>
          <a:noFill/>
          <a:ln>
            <a:noFill/>
          </a:ln>
        </p:spPr>
        <p:txBody>
          <a:bodyPr spcFirstLastPara="1" wrap="square" lIns="68575" tIns="68575" rIns="68575" bIns="6857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1" i="0" u="none" strike="noStrike" cap="none">
                <a:solidFill>
                  <a:srgbClr val="000000"/>
                </a:solidFill>
                <a:latin typeface="Big Shoulders Display"/>
                <a:ea typeface="Big Shoulders Display"/>
                <a:cs typeface="Big Shoulders Display"/>
                <a:sym typeface="Big Shoulders Display"/>
              </a:rPr>
              <a:t>Budget Ambassadors </a:t>
            </a:r>
            <a:endParaRPr sz="3200" b="1" i="0" u="none" strike="noStrike" cap="none">
              <a:solidFill>
                <a:srgbClr val="000000"/>
              </a:solidFill>
              <a:latin typeface="Big Shoulders Display"/>
              <a:ea typeface="Big Shoulders Display"/>
              <a:cs typeface="Big Shoulders Display"/>
              <a:sym typeface="Big Shoulders Display"/>
            </a:endParaRPr>
          </a:p>
          <a:p>
            <a:pPr marL="0" marR="0" lvl="0" indent="0" algn="l" rtl="0">
              <a:lnSpc>
                <a:spcPct val="100000"/>
              </a:lnSpc>
              <a:spcBef>
                <a:spcPts val="0"/>
              </a:spcBef>
              <a:spcAft>
                <a:spcPts val="0"/>
              </a:spcAft>
              <a:buClr>
                <a:srgbClr val="000000"/>
              </a:buClr>
              <a:buSzPts val="3200"/>
              <a:buFont typeface="Arial"/>
              <a:buNone/>
            </a:pPr>
            <a:r>
              <a:rPr lang="en" sz="3200" b="1" i="0" u="none" strike="noStrike" cap="none">
                <a:solidFill>
                  <a:srgbClr val="000000"/>
                </a:solidFill>
                <a:latin typeface="Big Shoulders Display"/>
                <a:ea typeface="Big Shoulders Display"/>
                <a:cs typeface="Big Shoulders Display"/>
                <a:sym typeface="Big Shoulders Display"/>
              </a:rPr>
              <a:t>and Community Round Tables</a:t>
            </a:r>
            <a:endParaRPr sz="3200" b="1" i="0" u="none" strike="noStrike" cap="none">
              <a:solidFill>
                <a:srgbClr val="000000"/>
              </a:solidFill>
              <a:latin typeface="Big Shoulders Display"/>
              <a:ea typeface="Big Shoulders Display"/>
              <a:cs typeface="Big Shoulders Display"/>
              <a:sym typeface="Big Shoulders Display"/>
            </a:endParaRPr>
          </a:p>
        </p:txBody>
      </p:sp>
      <p:pic>
        <p:nvPicPr>
          <p:cNvPr id="245" name="Google Shape;245;p42" descr="Diagram&#10;&#10;Description automatically generated"/>
          <p:cNvPicPr preferRelativeResize="0"/>
          <p:nvPr/>
        </p:nvPicPr>
        <p:blipFill rotWithShape="1">
          <a:blip r:embed="rId3">
            <a:alphaModFix/>
          </a:blip>
          <a:srcRect l="5391" t="15116" b="15255"/>
          <a:stretch/>
        </p:blipFill>
        <p:spPr>
          <a:xfrm>
            <a:off x="5233631" y="611410"/>
            <a:ext cx="3910370" cy="4093181"/>
          </a:xfrm>
          <a:prstGeom prst="rect">
            <a:avLst/>
          </a:prstGeom>
          <a:noFill/>
          <a:ln>
            <a:noFill/>
          </a:ln>
        </p:spPr>
      </p:pic>
      <p:sp>
        <p:nvSpPr>
          <p:cNvPr id="246" name="Google Shape;246;p42"/>
          <p:cNvSpPr txBox="1"/>
          <p:nvPr/>
        </p:nvSpPr>
        <p:spPr>
          <a:xfrm>
            <a:off x="936925" y="1868750"/>
            <a:ext cx="3993900" cy="2250000"/>
          </a:xfrm>
          <a:prstGeom prst="rect">
            <a:avLst/>
          </a:prstGeom>
          <a:noFill/>
          <a:ln>
            <a:noFill/>
          </a:ln>
        </p:spPr>
        <p:txBody>
          <a:bodyPr spcFirstLastPara="1" wrap="square" lIns="68575" tIns="68575" rIns="68575" bIns="68575" anchor="t" anchorCtr="0">
            <a:noAutofit/>
          </a:bodyPr>
          <a:lstStyle/>
          <a:p>
            <a:pPr marL="342900" marR="0" lvl="0" indent="-2730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141 Budget Ambassador Sign Ups</a:t>
            </a:r>
            <a:endParaRPr sz="17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oboto"/>
              <a:ea typeface="Roboto"/>
              <a:cs typeface="Roboto"/>
              <a:sym typeface="Roboto"/>
            </a:endParaRPr>
          </a:p>
          <a:p>
            <a:pPr marL="342900" marR="0" lvl="0" indent="-2730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52 Budget Ambassadors hosted round tables</a:t>
            </a:r>
            <a:endParaRPr sz="17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oboto"/>
              <a:ea typeface="Roboto"/>
              <a:cs typeface="Roboto"/>
              <a:sym typeface="Roboto"/>
            </a:endParaRPr>
          </a:p>
          <a:p>
            <a:pPr marL="342900" marR="0" lvl="0" indent="-2730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66 total round tables</a:t>
            </a:r>
            <a:endParaRPr sz="1700" b="0" i="0" u="none" strike="noStrike" cap="none">
              <a:solidFill>
                <a:srgbClr val="000000"/>
              </a:solidFill>
              <a:latin typeface="Roboto"/>
              <a:ea typeface="Roboto"/>
              <a:cs typeface="Roboto"/>
              <a:sym typeface="Roboto"/>
            </a:endParaRPr>
          </a:p>
          <a:p>
            <a:pPr marL="3429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oboto"/>
              <a:ea typeface="Roboto"/>
              <a:cs typeface="Roboto"/>
              <a:sym typeface="Roboto"/>
            </a:endParaRPr>
          </a:p>
          <a:p>
            <a:pPr marL="342900" marR="0" lvl="0" indent="-273050" algn="l" rtl="0">
              <a:lnSpc>
                <a:spcPct val="100000"/>
              </a:lnSpc>
              <a:spcBef>
                <a:spcPts val="0"/>
              </a:spcBef>
              <a:spcAft>
                <a:spcPts val="0"/>
              </a:spcAft>
              <a:buClr>
                <a:srgbClr val="000000"/>
              </a:buClr>
              <a:buSzPts val="1700"/>
              <a:buFont typeface="Roboto"/>
              <a:buChar char="●"/>
            </a:pPr>
            <a:r>
              <a:rPr lang="en" sz="1700" b="0" i="0" u="none" strike="noStrike" cap="none">
                <a:solidFill>
                  <a:srgbClr val="000000"/>
                </a:solidFill>
                <a:latin typeface="Roboto"/>
                <a:ea typeface="Roboto"/>
                <a:cs typeface="Roboto"/>
                <a:sym typeface="Roboto"/>
              </a:rPr>
              <a:t>722 testimonies </a:t>
            </a:r>
            <a:endParaRPr sz="1700" b="0" i="0" u="none" strike="noStrike" cap="none">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PC PowerPoint Template 2014">
  <a:themeElements>
    <a:clrScheme name="MPC 2014">
      <a:dk1>
        <a:srgbClr val="000000"/>
      </a:dk1>
      <a:lt1>
        <a:srgbClr val="FFFFFF"/>
      </a:lt1>
      <a:dk2>
        <a:srgbClr val="F26722"/>
      </a:dk2>
      <a:lt2>
        <a:srgbClr val="FFFFFF"/>
      </a:lt2>
      <a:accent1>
        <a:srgbClr val="F26722"/>
      </a:accent1>
      <a:accent2>
        <a:srgbClr val="5A85D7"/>
      </a:accent2>
      <a:accent3>
        <a:srgbClr val="73AF55"/>
      </a:accent3>
      <a:accent4>
        <a:srgbClr val="BB133E"/>
      </a:accent4>
      <a:accent5>
        <a:srgbClr val="FBD476"/>
      </a:accent5>
      <a:accent6>
        <a:srgbClr val="A9A39B"/>
      </a:accent6>
      <a:hlink>
        <a:srgbClr val="5A85D7"/>
      </a:hlink>
      <a:folHlink>
        <a:srgbClr val="5A85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od Type">
  <a:themeElements>
    <a:clrScheme name="Wood Type">
      <a:dk1>
        <a:srgbClr val="000000"/>
      </a:dk1>
      <a:lt1>
        <a:srgbClr val="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1382</Words>
  <Application>Microsoft Macintosh PowerPoint</Application>
  <PresentationFormat>On-screen Show (16:9)</PresentationFormat>
  <Paragraphs>254</Paragraphs>
  <Slides>26</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Proxima Nova</vt:lpstr>
      <vt:lpstr>Bookman Old Style</vt:lpstr>
      <vt:lpstr>Noto Sans Symbols</vt:lpstr>
      <vt:lpstr>Century Gothic</vt:lpstr>
      <vt:lpstr>Big Shoulders Display</vt:lpstr>
      <vt:lpstr>Ubuntu</vt:lpstr>
      <vt:lpstr>Roboto</vt:lpstr>
      <vt:lpstr>Calibri</vt:lpstr>
      <vt:lpstr>Poppins Black</vt:lpstr>
      <vt:lpstr>Simple Light</vt:lpstr>
      <vt:lpstr>MPC PowerPoint Template 2014</vt:lpstr>
      <vt:lpstr>Wood Type</vt:lpstr>
      <vt:lpstr>PowerPoint Presentation</vt:lpstr>
      <vt:lpstr>Housekeeping </vt:lpstr>
      <vt:lpstr>Engaging community</vt:lpstr>
      <vt:lpstr>Panel</vt:lpstr>
      <vt:lpstr>Panel</vt:lpstr>
      <vt:lpstr>    2021 Budget Engagement </vt:lpstr>
      <vt:lpstr>Budget Engagements</vt:lpstr>
      <vt:lpstr>Survey</vt:lpstr>
      <vt:lpstr>PowerPoint Presentation</vt:lpstr>
      <vt:lpstr>Virtual Engagements</vt:lpstr>
      <vt:lpstr>Findings</vt:lpstr>
      <vt:lpstr>Findings</vt:lpstr>
      <vt:lpstr>Results</vt:lpstr>
      <vt:lpstr>    Thank You. </vt:lpstr>
      <vt:lpstr>Participatory Budgeting in the 49th Ward</vt:lpstr>
      <vt:lpstr>Participatory Budgeting</vt:lpstr>
      <vt:lpstr>Lessons Learned</vt:lpstr>
      <vt:lpstr>Lessons Learned</vt:lpstr>
      <vt:lpstr>PowerPoint Presentation</vt:lpstr>
      <vt:lpstr>PowerPoint Presentation</vt:lpstr>
      <vt:lpstr>PowerPoint Presentation</vt:lpstr>
      <vt:lpstr>PowerPoint Presentation</vt:lpstr>
      <vt:lpstr>How was the People’s Budget Chicago built?</vt:lpstr>
      <vt:lpstr>The People who built the People’s Budget Chicago</vt:lpstr>
      <vt:lpstr>Budget Reps &amp; Accountability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Angel Leveston</cp:lastModifiedBy>
  <cp:revision>1</cp:revision>
  <dcterms:modified xsi:type="dcterms:W3CDTF">2020-11-20T22:18:13Z</dcterms:modified>
</cp:coreProperties>
</file>